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7.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8.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ink/ink1.xml" ContentType="application/inkml+xml"/>
  <Override PartName="/ppt/notesSlides/notesSlide57.xml" ContentType="application/vnd.openxmlformats-officedocument.presentationml.notesSlide+xml"/>
  <Override PartName="/ppt/ink/ink2.xml" ContentType="application/inkml+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9.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100" r:id="rId4"/>
    <p:sldMasterId id="2147483945" r:id="rId5"/>
  </p:sldMasterIdLst>
  <p:notesMasterIdLst>
    <p:notesMasterId r:id="rId76"/>
  </p:notesMasterIdLst>
  <p:handoutMasterIdLst>
    <p:handoutMasterId r:id="rId77"/>
  </p:handoutMasterIdLst>
  <p:sldIdLst>
    <p:sldId id="916" r:id="rId6"/>
    <p:sldId id="917" r:id="rId7"/>
    <p:sldId id="918" r:id="rId8"/>
    <p:sldId id="919" r:id="rId9"/>
    <p:sldId id="791" r:id="rId10"/>
    <p:sldId id="924" r:id="rId11"/>
    <p:sldId id="925" r:id="rId12"/>
    <p:sldId id="926" r:id="rId13"/>
    <p:sldId id="927" r:id="rId14"/>
    <p:sldId id="928" r:id="rId15"/>
    <p:sldId id="929" r:id="rId16"/>
    <p:sldId id="930" r:id="rId17"/>
    <p:sldId id="931" r:id="rId18"/>
    <p:sldId id="932" r:id="rId19"/>
    <p:sldId id="933" r:id="rId20"/>
    <p:sldId id="934" r:id="rId21"/>
    <p:sldId id="975" r:id="rId22"/>
    <p:sldId id="915" r:id="rId23"/>
    <p:sldId id="935" r:id="rId24"/>
    <p:sldId id="936" r:id="rId25"/>
    <p:sldId id="937" r:id="rId26"/>
    <p:sldId id="976" r:id="rId27"/>
    <p:sldId id="912" r:id="rId28"/>
    <p:sldId id="938" r:id="rId29"/>
    <p:sldId id="939" r:id="rId30"/>
    <p:sldId id="940" r:id="rId31"/>
    <p:sldId id="941" r:id="rId32"/>
    <p:sldId id="942" r:id="rId33"/>
    <p:sldId id="977" r:id="rId34"/>
    <p:sldId id="943" r:id="rId35"/>
    <p:sldId id="945" r:id="rId36"/>
    <p:sldId id="946" r:id="rId37"/>
    <p:sldId id="947" r:id="rId38"/>
    <p:sldId id="948" r:id="rId39"/>
    <p:sldId id="978" r:id="rId40"/>
    <p:sldId id="944" r:id="rId41"/>
    <p:sldId id="950" r:id="rId42"/>
    <p:sldId id="951" r:id="rId43"/>
    <p:sldId id="952" r:id="rId44"/>
    <p:sldId id="953" r:id="rId45"/>
    <p:sldId id="954" r:id="rId46"/>
    <p:sldId id="949" r:id="rId47"/>
    <p:sldId id="955" r:id="rId48"/>
    <p:sldId id="956" r:id="rId49"/>
    <p:sldId id="957" r:id="rId50"/>
    <p:sldId id="958" r:id="rId51"/>
    <p:sldId id="959" r:id="rId52"/>
    <p:sldId id="979" r:id="rId53"/>
    <p:sldId id="960" r:id="rId54"/>
    <p:sldId id="961" r:id="rId55"/>
    <p:sldId id="962" r:id="rId56"/>
    <p:sldId id="963" r:id="rId57"/>
    <p:sldId id="964" r:id="rId58"/>
    <p:sldId id="965" r:id="rId59"/>
    <p:sldId id="966" r:id="rId60"/>
    <p:sldId id="967" r:id="rId61"/>
    <p:sldId id="968" r:id="rId62"/>
    <p:sldId id="969" r:id="rId63"/>
    <p:sldId id="970" r:id="rId64"/>
    <p:sldId id="971" r:id="rId65"/>
    <p:sldId id="972" r:id="rId66"/>
    <p:sldId id="973" r:id="rId67"/>
    <p:sldId id="980" r:id="rId68"/>
    <p:sldId id="974" r:id="rId69"/>
    <p:sldId id="920" r:id="rId70"/>
    <p:sldId id="921" r:id="rId71"/>
    <p:sldId id="922" r:id="rId72"/>
    <p:sldId id="923" r:id="rId73"/>
    <p:sldId id="884" r:id="rId74"/>
    <p:sldId id="885" r:id="rId75"/>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 Gibbons" initials="JG" lastIdx="12" clrIdx="0"/>
  <p:cmAuthor id="1" name="Rodrigo Floriano" initials="RF"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4"/>
    <a:srgbClr val="678DC5"/>
    <a:srgbClr val="3E67A4"/>
    <a:srgbClr val="3E8DC5"/>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48593A-7ECB-4214-BF20-F84FF41A1CFC}" v="5" dt="2023-08-02T04:21:53.0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49" autoAdjust="0"/>
    <p:restoredTop sz="94434" autoAdjust="0"/>
  </p:normalViewPr>
  <p:slideViewPr>
    <p:cSldViewPr snapToGrid="0">
      <p:cViewPr varScale="1">
        <p:scale>
          <a:sx n="62" d="100"/>
          <a:sy n="62" d="100"/>
        </p:scale>
        <p:origin x="1636" y="56"/>
      </p:cViewPr>
      <p:guideLst>
        <p:guide orient="horz" pos="2160"/>
        <p:guide pos="2880"/>
      </p:guideLst>
    </p:cSldViewPr>
  </p:slideViewPr>
  <p:outlineViewPr>
    <p:cViewPr>
      <p:scale>
        <a:sx n="33" d="100"/>
        <a:sy n="33" d="100"/>
      </p:scale>
      <p:origin x="0" y="5022"/>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microsoft.com/office/2015/10/relationships/revisionInfo" Target="revisionInfo.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lmiah Amin" userId="5bed6727-455b-4027-94f3-9d22a8e4d867" providerId="ADAL" clId="{CC073C99-E890-4BA9-89EA-007E66790308}"/>
    <pc:docChg chg="modSld">
      <pc:chgData name="Salmiah Amin" userId="5bed6727-455b-4027-94f3-9d22a8e4d867" providerId="ADAL" clId="{CC073C99-E890-4BA9-89EA-007E66790308}" dt="2022-11-09T03:30:40.353" v="1"/>
      <pc:docMkLst>
        <pc:docMk/>
      </pc:docMkLst>
      <pc:sldChg chg="addSp">
        <pc:chgData name="Salmiah Amin" userId="5bed6727-455b-4027-94f3-9d22a8e4d867" providerId="ADAL" clId="{CC073C99-E890-4BA9-89EA-007E66790308}" dt="2022-11-09T03:30:40.353" v="1"/>
        <pc:sldMkLst>
          <pc:docMk/>
          <pc:sldMk cId="2238998120" sldId="932"/>
        </pc:sldMkLst>
        <pc:inkChg chg="add">
          <ac:chgData name="Salmiah Amin" userId="5bed6727-455b-4027-94f3-9d22a8e4d867" providerId="ADAL" clId="{CC073C99-E890-4BA9-89EA-007E66790308}" dt="2022-11-09T03:30:40.353" v="1"/>
          <ac:inkMkLst>
            <pc:docMk/>
            <pc:sldMk cId="2238998120" sldId="932"/>
            <ac:inkMk id="2" creationId="{2B5BF90E-6176-442B-9FE1-FDC41E996155}"/>
          </ac:inkMkLst>
        </pc:inkChg>
      </pc:sldChg>
      <pc:sldChg chg="addSp">
        <pc:chgData name="Salmiah Amin" userId="5bed6727-455b-4027-94f3-9d22a8e4d867" providerId="ADAL" clId="{CC073C99-E890-4BA9-89EA-007E66790308}" dt="2022-11-09T03:30:40.353" v="1"/>
        <pc:sldMkLst>
          <pc:docMk/>
          <pc:sldMk cId="2960628483" sldId="935"/>
        </pc:sldMkLst>
        <pc:inkChg chg="add">
          <ac:chgData name="Salmiah Amin" userId="5bed6727-455b-4027-94f3-9d22a8e4d867" providerId="ADAL" clId="{CC073C99-E890-4BA9-89EA-007E66790308}" dt="2022-11-09T03:30:40.353" v="1"/>
          <ac:inkMkLst>
            <pc:docMk/>
            <pc:sldMk cId="2960628483" sldId="935"/>
            <ac:inkMk id="3" creationId="{F8FFEC0D-E342-4951-A573-4F758E07211D}"/>
          </ac:inkMkLst>
        </pc:inkChg>
      </pc:sldChg>
      <pc:sldChg chg="addSp">
        <pc:chgData name="Salmiah Amin" userId="5bed6727-455b-4027-94f3-9d22a8e4d867" providerId="ADAL" clId="{CC073C99-E890-4BA9-89EA-007E66790308}" dt="2022-11-09T03:30:40.353" v="1"/>
        <pc:sldMkLst>
          <pc:docMk/>
          <pc:sldMk cId="3083585195" sldId="936"/>
        </pc:sldMkLst>
        <pc:inkChg chg="add">
          <ac:chgData name="Salmiah Amin" userId="5bed6727-455b-4027-94f3-9d22a8e4d867" providerId="ADAL" clId="{CC073C99-E890-4BA9-89EA-007E66790308}" dt="2022-11-09T03:30:40.353" v="1"/>
          <ac:inkMkLst>
            <pc:docMk/>
            <pc:sldMk cId="3083585195" sldId="936"/>
            <ac:inkMk id="3" creationId="{02AAB0C6-0B2F-40E5-9F8B-AF0344E3CC56}"/>
          </ac:inkMkLst>
        </pc:inkChg>
      </pc:sldChg>
      <pc:sldChg chg="addSp">
        <pc:chgData name="Salmiah Amin" userId="5bed6727-455b-4027-94f3-9d22a8e4d867" providerId="ADAL" clId="{CC073C99-E890-4BA9-89EA-007E66790308}" dt="2022-11-09T03:30:40.353" v="1"/>
        <pc:sldMkLst>
          <pc:docMk/>
          <pc:sldMk cId="3934588597" sldId="937"/>
        </pc:sldMkLst>
        <pc:inkChg chg="add">
          <ac:chgData name="Salmiah Amin" userId="5bed6727-455b-4027-94f3-9d22a8e4d867" providerId="ADAL" clId="{CC073C99-E890-4BA9-89EA-007E66790308}" dt="2022-11-09T03:30:40.353" v="1"/>
          <ac:inkMkLst>
            <pc:docMk/>
            <pc:sldMk cId="3934588597" sldId="937"/>
            <ac:inkMk id="3" creationId="{27FBFC6A-E2D0-45DA-BCDA-F97E69D1E010}"/>
          </ac:inkMkLst>
        </pc:inkChg>
      </pc:sldChg>
      <pc:sldChg chg="addSp">
        <pc:chgData name="Salmiah Amin" userId="5bed6727-455b-4027-94f3-9d22a8e4d867" providerId="ADAL" clId="{CC073C99-E890-4BA9-89EA-007E66790308}" dt="2022-11-07T09:05:00.783" v="0"/>
        <pc:sldMkLst>
          <pc:docMk/>
          <pc:sldMk cId="1990243908" sldId="950"/>
        </pc:sldMkLst>
        <pc:inkChg chg="add">
          <ac:chgData name="Salmiah Amin" userId="5bed6727-455b-4027-94f3-9d22a8e4d867" providerId="ADAL" clId="{CC073C99-E890-4BA9-89EA-007E66790308}" dt="2022-11-07T09:05:00.783" v="0"/>
          <ac:inkMkLst>
            <pc:docMk/>
            <pc:sldMk cId="1990243908" sldId="950"/>
            <ac:inkMk id="2" creationId="{E2ADF751-950D-441A-B3B7-29A334883358}"/>
          </ac:inkMkLst>
        </pc:inkChg>
      </pc:sldChg>
      <pc:sldChg chg="addSp">
        <pc:chgData name="Salmiah Amin" userId="5bed6727-455b-4027-94f3-9d22a8e4d867" providerId="ADAL" clId="{CC073C99-E890-4BA9-89EA-007E66790308}" dt="2022-11-07T09:05:00.783" v="0"/>
        <pc:sldMkLst>
          <pc:docMk/>
          <pc:sldMk cId="2698890288" sldId="952"/>
        </pc:sldMkLst>
        <pc:inkChg chg="add">
          <ac:chgData name="Salmiah Amin" userId="5bed6727-455b-4027-94f3-9d22a8e4d867" providerId="ADAL" clId="{CC073C99-E890-4BA9-89EA-007E66790308}" dt="2022-11-07T09:05:00.783" v="0"/>
          <ac:inkMkLst>
            <pc:docMk/>
            <pc:sldMk cId="2698890288" sldId="952"/>
            <ac:inkMk id="2" creationId="{42D78BD6-B1C7-4B9C-ABD6-D395945868C4}"/>
          </ac:inkMkLst>
        </pc:inkChg>
      </pc:sldChg>
      <pc:sldChg chg="addSp">
        <pc:chgData name="Salmiah Amin" userId="5bed6727-455b-4027-94f3-9d22a8e4d867" providerId="ADAL" clId="{CC073C99-E890-4BA9-89EA-007E66790308}" dt="2022-11-07T09:05:00.783" v="0"/>
        <pc:sldMkLst>
          <pc:docMk/>
          <pc:sldMk cId="4043261444" sldId="954"/>
        </pc:sldMkLst>
        <pc:inkChg chg="add">
          <ac:chgData name="Salmiah Amin" userId="5bed6727-455b-4027-94f3-9d22a8e4d867" providerId="ADAL" clId="{CC073C99-E890-4BA9-89EA-007E66790308}" dt="2022-11-07T09:05:00.783" v="0"/>
          <ac:inkMkLst>
            <pc:docMk/>
            <pc:sldMk cId="4043261444" sldId="954"/>
            <ac:inkMk id="2" creationId="{F9700417-D74C-467C-9E54-D8BB985E9EF0}"/>
          </ac:inkMkLst>
        </pc:inkChg>
      </pc:sldChg>
      <pc:sldChg chg="addSp">
        <pc:chgData name="Salmiah Amin" userId="5bed6727-455b-4027-94f3-9d22a8e4d867" providerId="ADAL" clId="{CC073C99-E890-4BA9-89EA-007E66790308}" dt="2022-11-07T09:05:00.783" v="0"/>
        <pc:sldMkLst>
          <pc:docMk/>
          <pc:sldMk cId="3300668061" sldId="955"/>
        </pc:sldMkLst>
        <pc:inkChg chg="add">
          <ac:chgData name="Salmiah Amin" userId="5bed6727-455b-4027-94f3-9d22a8e4d867" providerId="ADAL" clId="{CC073C99-E890-4BA9-89EA-007E66790308}" dt="2022-11-07T09:05:00.783" v="0"/>
          <ac:inkMkLst>
            <pc:docMk/>
            <pc:sldMk cId="3300668061" sldId="955"/>
            <ac:inkMk id="2" creationId="{DE18E590-BBF7-43EF-999B-1E780D809181}"/>
          </ac:inkMkLst>
        </pc:inkChg>
      </pc:sldChg>
      <pc:sldChg chg="addSp">
        <pc:chgData name="Salmiah Amin" userId="5bed6727-455b-4027-94f3-9d22a8e4d867" providerId="ADAL" clId="{CC073C99-E890-4BA9-89EA-007E66790308}" dt="2022-11-07T09:05:00.783" v="0"/>
        <pc:sldMkLst>
          <pc:docMk/>
          <pc:sldMk cId="3667657731" sldId="957"/>
        </pc:sldMkLst>
        <pc:inkChg chg="add">
          <ac:chgData name="Salmiah Amin" userId="5bed6727-455b-4027-94f3-9d22a8e4d867" providerId="ADAL" clId="{CC073C99-E890-4BA9-89EA-007E66790308}" dt="2022-11-07T09:05:00.783" v="0"/>
          <ac:inkMkLst>
            <pc:docMk/>
            <pc:sldMk cId="3667657731" sldId="957"/>
            <ac:inkMk id="2" creationId="{6BBF218F-EEBF-48C5-8454-5037648FF444}"/>
          </ac:inkMkLst>
        </pc:inkChg>
      </pc:sldChg>
      <pc:sldChg chg="addSp">
        <pc:chgData name="Salmiah Amin" userId="5bed6727-455b-4027-94f3-9d22a8e4d867" providerId="ADAL" clId="{CC073C99-E890-4BA9-89EA-007E66790308}" dt="2022-11-07T09:05:00.783" v="0"/>
        <pc:sldMkLst>
          <pc:docMk/>
          <pc:sldMk cId="858962597" sldId="962"/>
        </pc:sldMkLst>
        <pc:inkChg chg="add">
          <ac:chgData name="Salmiah Amin" userId="5bed6727-455b-4027-94f3-9d22a8e4d867" providerId="ADAL" clId="{CC073C99-E890-4BA9-89EA-007E66790308}" dt="2022-11-07T09:05:00.783" v="0"/>
          <ac:inkMkLst>
            <pc:docMk/>
            <pc:sldMk cId="858962597" sldId="962"/>
            <ac:inkMk id="2" creationId="{087511E9-7D30-4778-976E-86C49DABB94A}"/>
          </ac:inkMkLst>
        </pc:inkChg>
      </pc:sldChg>
      <pc:sldChg chg="addSp">
        <pc:chgData name="Salmiah Amin" userId="5bed6727-455b-4027-94f3-9d22a8e4d867" providerId="ADAL" clId="{CC073C99-E890-4BA9-89EA-007E66790308}" dt="2022-11-07T09:05:00.783" v="0"/>
        <pc:sldMkLst>
          <pc:docMk/>
          <pc:sldMk cId="1812495019" sldId="963"/>
        </pc:sldMkLst>
        <pc:inkChg chg="add">
          <ac:chgData name="Salmiah Amin" userId="5bed6727-455b-4027-94f3-9d22a8e4d867" providerId="ADAL" clId="{CC073C99-E890-4BA9-89EA-007E66790308}" dt="2022-11-07T09:05:00.783" v="0"/>
          <ac:inkMkLst>
            <pc:docMk/>
            <pc:sldMk cId="1812495019" sldId="963"/>
            <ac:inkMk id="2" creationId="{9D0D4BF7-132B-4D80-A0A9-F4B08C67A57D}"/>
          </ac:inkMkLst>
        </pc:inkChg>
      </pc:sldChg>
      <pc:sldChg chg="addSp">
        <pc:chgData name="Salmiah Amin" userId="5bed6727-455b-4027-94f3-9d22a8e4d867" providerId="ADAL" clId="{CC073C99-E890-4BA9-89EA-007E66790308}" dt="2022-11-07T09:05:00.783" v="0"/>
        <pc:sldMkLst>
          <pc:docMk/>
          <pc:sldMk cId="84999824" sldId="965"/>
        </pc:sldMkLst>
        <pc:inkChg chg="add">
          <ac:chgData name="Salmiah Amin" userId="5bed6727-455b-4027-94f3-9d22a8e4d867" providerId="ADAL" clId="{CC073C99-E890-4BA9-89EA-007E66790308}" dt="2022-11-07T09:05:00.783" v="0"/>
          <ac:inkMkLst>
            <pc:docMk/>
            <pc:sldMk cId="84999824" sldId="965"/>
            <ac:inkMk id="3" creationId="{1E2B209C-8B7A-482C-9256-41A69362623A}"/>
          </ac:inkMkLst>
        </pc:inkChg>
      </pc:sldChg>
      <pc:sldChg chg="addSp">
        <pc:chgData name="Salmiah Amin" userId="5bed6727-455b-4027-94f3-9d22a8e4d867" providerId="ADAL" clId="{CC073C99-E890-4BA9-89EA-007E66790308}" dt="2022-11-07T09:05:00.783" v="0"/>
        <pc:sldMkLst>
          <pc:docMk/>
          <pc:sldMk cId="4004590827" sldId="966"/>
        </pc:sldMkLst>
        <pc:inkChg chg="add">
          <ac:chgData name="Salmiah Amin" userId="5bed6727-455b-4027-94f3-9d22a8e4d867" providerId="ADAL" clId="{CC073C99-E890-4BA9-89EA-007E66790308}" dt="2022-11-07T09:05:00.783" v="0"/>
          <ac:inkMkLst>
            <pc:docMk/>
            <pc:sldMk cId="4004590827" sldId="966"/>
            <ac:inkMk id="2" creationId="{E960BC36-FB3C-410D-BA13-04C4D6EEA753}"/>
          </ac:inkMkLst>
        </pc:inkChg>
      </pc:sldChg>
      <pc:sldChg chg="addSp">
        <pc:chgData name="Salmiah Amin" userId="5bed6727-455b-4027-94f3-9d22a8e4d867" providerId="ADAL" clId="{CC073C99-E890-4BA9-89EA-007E66790308}" dt="2022-11-07T09:05:00.783" v="0"/>
        <pc:sldMkLst>
          <pc:docMk/>
          <pc:sldMk cId="749077110" sldId="967"/>
        </pc:sldMkLst>
        <pc:inkChg chg="add">
          <ac:chgData name="Salmiah Amin" userId="5bed6727-455b-4027-94f3-9d22a8e4d867" providerId="ADAL" clId="{CC073C99-E890-4BA9-89EA-007E66790308}" dt="2022-11-07T09:05:00.783" v="0"/>
          <ac:inkMkLst>
            <pc:docMk/>
            <pc:sldMk cId="749077110" sldId="967"/>
            <ac:inkMk id="2" creationId="{0A466271-F6EF-413F-AD29-3054486536F4}"/>
          </ac:inkMkLst>
        </pc:inkChg>
      </pc:sldChg>
      <pc:sldChg chg="addSp">
        <pc:chgData name="Salmiah Amin" userId="5bed6727-455b-4027-94f3-9d22a8e4d867" providerId="ADAL" clId="{CC073C99-E890-4BA9-89EA-007E66790308}" dt="2022-11-07T09:05:00.783" v="0"/>
        <pc:sldMkLst>
          <pc:docMk/>
          <pc:sldMk cId="3281506615" sldId="968"/>
        </pc:sldMkLst>
        <pc:inkChg chg="add">
          <ac:chgData name="Salmiah Amin" userId="5bed6727-455b-4027-94f3-9d22a8e4d867" providerId="ADAL" clId="{CC073C99-E890-4BA9-89EA-007E66790308}" dt="2022-11-07T09:05:00.783" v="0"/>
          <ac:inkMkLst>
            <pc:docMk/>
            <pc:sldMk cId="3281506615" sldId="968"/>
            <ac:inkMk id="2" creationId="{375B782A-5CDF-4CDD-9B82-A5FFEFA846AC}"/>
          </ac:inkMkLst>
        </pc:inkChg>
      </pc:sldChg>
      <pc:sldChg chg="addSp">
        <pc:chgData name="Salmiah Amin" userId="5bed6727-455b-4027-94f3-9d22a8e4d867" providerId="ADAL" clId="{CC073C99-E890-4BA9-89EA-007E66790308}" dt="2022-11-07T09:05:00.783" v="0"/>
        <pc:sldMkLst>
          <pc:docMk/>
          <pc:sldMk cId="514996670" sldId="969"/>
        </pc:sldMkLst>
        <pc:inkChg chg="add">
          <ac:chgData name="Salmiah Amin" userId="5bed6727-455b-4027-94f3-9d22a8e4d867" providerId="ADAL" clId="{CC073C99-E890-4BA9-89EA-007E66790308}" dt="2022-11-07T09:05:00.783" v="0"/>
          <ac:inkMkLst>
            <pc:docMk/>
            <pc:sldMk cId="514996670" sldId="969"/>
            <ac:inkMk id="2" creationId="{BDB1478E-1E16-4BB2-838E-AB95182ED434}"/>
          </ac:inkMkLst>
        </pc:inkChg>
      </pc:sldChg>
      <pc:sldChg chg="addSp">
        <pc:chgData name="Salmiah Amin" userId="5bed6727-455b-4027-94f3-9d22a8e4d867" providerId="ADAL" clId="{CC073C99-E890-4BA9-89EA-007E66790308}" dt="2022-11-07T09:05:00.783" v="0"/>
        <pc:sldMkLst>
          <pc:docMk/>
          <pc:sldMk cId="1837804288" sldId="970"/>
        </pc:sldMkLst>
        <pc:inkChg chg="add">
          <ac:chgData name="Salmiah Amin" userId="5bed6727-455b-4027-94f3-9d22a8e4d867" providerId="ADAL" clId="{CC073C99-E890-4BA9-89EA-007E66790308}" dt="2022-11-07T09:05:00.783" v="0"/>
          <ac:inkMkLst>
            <pc:docMk/>
            <pc:sldMk cId="1837804288" sldId="970"/>
            <ac:inkMk id="2" creationId="{2A1FB6A8-D122-4016-8A1D-6522FC0201F1}"/>
          </ac:inkMkLst>
        </pc:inkChg>
      </pc:sldChg>
      <pc:sldChg chg="addSp">
        <pc:chgData name="Salmiah Amin" userId="5bed6727-455b-4027-94f3-9d22a8e4d867" providerId="ADAL" clId="{CC073C99-E890-4BA9-89EA-007E66790308}" dt="2022-11-07T09:05:00.783" v="0"/>
        <pc:sldMkLst>
          <pc:docMk/>
          <pc:sldMk cId="4130880761" sldId="971"/>
        </pc:sldMkLst>
        <pc:inkChg chg="add">
          <ac:chgData name="Salmiah Amin" userId="5bed6727-455b-4027-94f3-9d22a8e4d867" providerId="ADAL" clId="{CC073C99-E890-4BA9-89EA-007E66790308}" dt="2022-11-07T09:05:00.783" v="0"/>
          <ac:inkMkLst>
            <pc:docMk/>
            <pc:sldMk cId="4130880761" sldId="971"/>
            <ac:inkMk id="2" creationId="{BED04707-B9E4-4B77-9F1C-AE0F77C3F9A9}"/>
          </ac:inkMkLst>
        </pc:inkChg>
      </pc:sldChg>
      <pc:sldChg chg="addSp">
        <pc:chgData name="Salmiah Amin" userId="5bed6727-455b-4027-94f3-9d22a8e4d867" providerId="ADAL" clId="{CC073C99-E890-4BA9-89EA-007E66790308}" dt="2022-11-07T09:05:00.783" v="0"/>
        <pc:sldMkLst>
          <pc:docMk/>
          <pc:sldMk cId="3581982662" sldId="973"/>
        </pc:sldMkLst>
        <pc:inkChg chg="add">
          <ac:chgData name="Salmiah Amin" userId="5bed6727-455b-4027-94f3-9d22a8e4d867" providerId="ADAL" clId="{CC073C99-E890-4BA9-89EA-007E66790308}" dt="2022-11-07T09:05:00.783" v="0"/>
          <ac:inkMkLst>
            <pc:docMk/>
            <pc:sldMk cId="3581982662" sldId="973"/>
            <ac:inkMk id="2" creationId="{E357AC16-6759-44EE-B031-54648B950269}"/>
          </ac:inkMkLst>
        </pc:inkChg>
      </pc:sldChg>
    </pc:docChg>
  </pc:docChgLst>
  <pc:docChgLst>
    <pc:chgData name="Salmiah Amin" userId="5bed6727-455b-4027-94f3-9d22a8e4d867" providerId="ADAL" clId="{B1190F2D-5E71-4123-ACF3-EB054EFC0BA3}"/>
    <pc:docChg chg="custSel modSld">
      <pc:chgData name="Salmiah Amin" userId="5bed6727-455b-4027-94f3-9d22a8e4d867" providerId="ADAL" clId="{B1190F2D-5E71-4123-ACF3-EB054EFC0BA3}" dt="2023-01-27T00:35:47.846" v="21"/>
      <pc:docMkLst>
        <pc:docMk/>
      </pc:docMkLst>
      <pc:sldChg chg="delSp">
        <pc:chgData name="Salmiah Amin" userId="5bed6727-455b-4027-94f3-9d22a8e4d867" providerId="ADAL" clId="{B1190F2D-5E71-4123-ACF3-EB054EFC0BA3}" dt="2023-01-27T00:32:46.686" v="0"/>
        <pc:sldMkLst>
          <pc:docMk/>
          <pc:sldMk cId="2238998120" sldId="932"/>
        </pc:sldMkLst>
        <pc:inkChg chg="del">
          <ac:chgData name="Salmiah Amin" userId="5bed6727-455b-4027-94f3-9d22a8e4d867" providerId="ADAL" clId="{B1190F2D-5E71-4123-ACF3-EB054EFC0BA3}" dt="2023-01-27T00:32:46.686" v="0"/>
          <ac:inkMkLst>
            <pc:docMk/>
            <pc:sldMk cId="2238998120" sldId="932"/>
            <ac:inkMk id="2" creationId="{2B5BF90E-6176-442B-9FE1-FDC41E996155}"/>
          </ac:inkMkLst>
        </pc:inkChg>
      </pc:sldChg>
      <pc:sldChg chg="delSp">
        <pc:chgData name="Salmiah Amin" userId="5bed6727-455b-4027-94f3-9d22a8e4d867" providerId="ADAL" clId="{B1190F2D-5E71-4123-ACF3-EB054EFC0BA3}" dt="2023-01-27T00:33:03.076" v="1"/>
        <pc:sldMkLst>
          <pc:docMk/>
          <pc:sldMk cId="2960628483" sldId="935"/>
        </pc:sldMkLst>
        <pc:inkChg chg="del">
          <ac:chgData name="Salmiah Amin" userId="5bed6727-455b-4027-94f3-9d22a8e4d867" providerId="ADAL" clId="{B1190F2D-5E71-4123-ACF3-EB054EFC0BA3}" dt="2023-01-27T00:33:03.076" v="1"/>
          <ac:inkMkLst>
            <pc:docMk/>
            <pc:sldMk cId="2960628483" sldId="935"/>
            <ac:inkMk id="3" creationId="{F8FFEC0D-E342-4951-A573-4F758E07211D}"/>
          </ac:inkMkLst>
        </pc:inkChg>
      </pc:sldChg>
      <pc:sldChg chg="delSp mod">
        <pc:chgData name="Salmiah Amin" userId="5bed6727-455b-4027-94f3-9d22a8e4d867" providerId="ADAL" clId="{B1190F2D-5E71-4123-ACF3-EB054EFC0BA3}" dt="2023-01-27T00:33:13.088" v="2" actId="478"/>
        <pc:sldMkLst>
          <pc:docMk/>
          <pc:sldMk cId="3083585195" sldId="936"/>
        </pc:sldMkLst>
        <pc:inkChg chg="del">
          <ac:chgData name="Salmiah Amin" userId="5bed6727-455b-4027-94f3-9d22a8e4d867" providerId="ADAL" clId="{B1190F2D-5E71-4123-ACF3-EB054EFC0BA3}" dt="2023-01-27T00:33:13.088" v="2" actId="478"/>
          <ac:inkMkLst>
            <pc:docMk/>
            <pc:sldMk cId="3083585195" sldId="936"/>
            <ac:inkMk id="3" creationId="{02AAB0C6-0B2F-40E5-9F8B-AF0344E3CC56}"/>
          </ac:inkMkLst>
        </pc:inkChg>
      </pc:sldChg>
      <pc:sldChg chg="delSp">
        <pc:chgData name="Salmiah Amin" userId="5bed6727-455b-4027-94f3-9d22a8e4d867" providerId="ADAL" clId="{B1190F2D-5E71-4123-ACF3-EB054EFC0BA3}" dt="2023-01-27T00:33:22.133" v="3"/>
        <pc:sldMkLst>
          <pc:docMk/>
          <pc:sldMk cId="3934588597" sldId="937"/>
        </pc:sldMkLst>
        <pc:inkChg chg="del">
          <ac:chgData name="Salmiah Amin" userId="5bed6727-455b-4027-94f3-9d22a8e4d867" providerId="ADAL" clId="{B1190F2D-5E71-4123-ACF3-EB054EFC0BA3}" dt="2023-01-27T00:33:22.133" v="3"/>
          <ac:inkMkLst>
            <pc:docMk/>
            <pc:sldMk cId="3934588597" sldId="937"/>
            <ac:inkMk id="3" creationId="{27FBFC6A-E2D0-45DA-BCDA-F97E69D1E010}"/>
          </ac:inkMkLst>
        </pc:inkChg>
      </pc:sldChg>
      <pc:sldChg chg="delSp">
        <pc:chgData name="Salmiah Amin" userId="5bed6727-455b-4027-94f3-9d22a8e4d867" providerId="ADAL" clId="{B1190F2D-5E71-4123-ACF3-EB054EFC0BA3}" dt="2023-01-27T00:33:43.520" v="4"/>
        <pc:sldMkLst>
          <pc:docMk/>
          <pc:sldMk cId="1990243908" sldId="950"/>
        </pc:sldMkLst>
        <pc:inkChg chg="del">
          <ac:chgData name="Salmiah Amin" userId="5bed6727-455b-4027-94f3-9d22a8e4d867" providerId="ADAL" clId="{B1190F2D-5E71-4123-ACF3-EB054EFC0BA3}" dt="2023-01-27T00:33:43.520" v="4"/>
          <ac:inkMkLst>
            <pc:docMk/>
            <pc:sldMk cId="1990243908" sldId="950"/>
            <ac:inkMk id="2" creationId="{E2ADF751-950D-441A-B3B7-29A334883358}"/>
          </ac:inkMkLst>
        </pc:inkChg>
      </pc:sldChg>
      <pc:sldChg chg="delSp modSp mod">
        <pc:chgData name="Salmiah Amin" userId="5bed6727-455b-4027-94f3-9d22a8e4d867" providerId="ADAL" clId="{B1190F2D-5E71-4123-ACF3-EB054EFC0BA3}" dt="2023-01-27T00:33:51.589" v="6" actId="478"/>
        <pc:sldMkLst>
          <pc:docMk/>
          <pc:sldMk cId="2698890288" sldId="952"/>
        </pc:sldMkLst>
        <pc:inkChg chg="del mod">
          <ac:chgData name="Salmiah Amin" userId="5bed6727-455b-4027-94f3-9d22a8e4d867" providerId="ADAL" clId="{B1190F2D-5E71-4123-ACF3-EB054EFC0BA3}" dt="2023-01-27T00:33:51.589" v="6" actId="478"/>
          <ac:inkMkLst>
            <pc:docMk/>
            <pc:sldMk cId="2698890288" sldId="952"/>
            <ac:inkMk id="2" creationId="{42D78BD6-B1C7-4B9C-ABD6-D395945868C4}"/>
          </ac:inkMkLst>
        </pc:inkChg>
      </pc:sldChg>
      <pc:sldChg chg="delSp">
        <pc:chgData name="Salmiah Amin" userId="5bed6727-455b-4027-94f3-9d22a8e4d867" providerId="ADAL" clId="{B1190F2D-5E71-4123-ACF3-EB054EFC0BA3}" dt="2023-01-27T00:34:00.861" v="7"/>
        <pc:sldMkLst>
          <pc:docMk/>
          <pc:sldMk cId="4043261444" sldId="954"/>
        </pc:sldMkLst>
        <pc:inkChg chg="del">
          <ac:chgData name="Salmiah Amin" userId="5bed6727-455b-4027-94f3-9d22a8e4d867" providerId="ADAL" clId="{B1190F2D-5E71-4123-ACF3-EB054EFC0BA3}" dt="2023-01-27T00:34:00.861" v="7"/>
          <ac:inkMkLst>
            <pc:docMk/>
            <pc:sldMk cId="4043261444" sldId="954"/>
            <ac:inkMk id="2" creationId="{F9700417-D74C-467C-9E54-D8BB985E9EF0}"/>
          </ac:inkMkLst>
        </pc:inkChg>
      </pc:sldChg>
      <pc:sldChg chg="delSp">
        <pc:chgData name="Salmiah Amin" userId="5bed6727-455b-4027-94f3-9d22a8e4d867" providerId="ADAL" clId="{B1190F2D-5E71-4123-ACF3-EB054EFC0BA3}" dt="2023-01-27T00:34:07.884" v="8"/>
        <pc:sldMkLst>
          <pc:docMk/>
          <pc:sldMk cId="3300668061" sldId="955"/>
        </pc:sldMkLst>
        <pc:inkChg chg="del">
          <ac:chgData name="Salmiah Amin" userId="5bed6727-455b-4027-94f3-9d22a8e4d867" providerId="ADAL" clId="{B1190F2D-5E71-4123-ACF3-EB054EFC0BA3}" dt="2023-01-27T00:34:07.884" v="8"/>
          <ac:inkMkLst>
            <pc:docMk/>
            <pc:sldMk cId="3300668061" sldId="955"/>
            <ac:inkMk id="2" creationId="{DE18E590-BBF7-43EF-999B-1E780D809181}"/>
          </ac:inkMkLst>
        </pc:inkChg>
      </pc:sldChg>
      <pc:sldChg chg="delSp">
        <pc:chgData name="Salmiah Amin" userId="5bed6727-455b-4027-94f3-9d22a8e4d867" providerId="ADAL" clId="{B1190F2D-5E71-4123-ACF3-EB054EFC0BA3}" dt="2023-01-27T00:34:16.714" v="9"/>
        <pc:sldMkLst>
          <pc:docMk/>
          <pc:sldMk cId="3667657731" sldId="957"/>
        </pc:sldMkLst>
        <pc:inkChg chg="del">
          <ac:chgData name="Salmiah Amin" userId="5bed6727-455b-4027-94f3-9d22a8e4d867" providerId="ADAL" clId="{B1190F2D-5E71-4123-ACF3-EB054EFC0BA3}" dt="2023-01-27T00:34:16.714" v="9"/>
          <ac:inkMkLst>
            <pc:docMk/>
            <pc:sldMk cId="3667657731" sldId="957"/>
            <ac:inkMk id="2" creationId="{6BBF218F-EEBF-48C5-8454-5037648FF444}"/>
          </ac:inkMkLst>
        </pc:inkChg>
      </pc:sldChg>
      <pc:sldChg chg="delSp">
        <pc:chgData name="Salmiah Amin" userId="5bed6727-455b-4027-94f3-9d22a8e4d867" providerId="ADAL" clId="{B1190F2D-5E71-4123-ACF3-EB054EFC0BA3}" dt="2023-01-27T00:34:25.342" v="10"/>
        <pc:sldMkLst>
          <pc:docMk/>
          <pc:sldMk cId="858962597" sldId="962"/>
        </pc:sldMkLst>
        <pc:inkChg chg="del">
          <ac:chgData name="Salmiah Amin" userId="5bed6727-455b-4027-94f3-9d22a8e4d867" providerId="ADAL" clId="{B1190F2D-5E71-4123-ACF3-EB054EFC0BA3}" dt="2023-01-27T00:34:25.342" v="10"/>
          <ac:inkMkLst>
            <pc:docMk/>
            <pc:sldMk cId="858962597" sldId="962"/>
            <ac:inkMk id="2" creationId="{087511E9-7D30-4778-976E-86C49DABB94A}"/>
          </ac:inkMkLst>
        </pc:inkChg>
      </pc:sldChg>
      <pc:sldChg chg="delSp">
        <pc:chgData name="Salmiah Amin" userId="5bed6727-455b-4027-94f3-9d22a8e4d867" providerId="ADAL" clId="{B1190F2D-5E71-4123-ACF3-EB054EFC0BA3}" dt="2023-01-27T00:34:36.596" v="11"/>
        <pc:sldMkLst>
          <pc:docMk/>
          <pc:sldMk cId="1812495019" sldId="963"/>
        </pc:sldMkLst>
        <pc:inkChg chg="del">
          <ac:chgData name="Salmiah Amin" userId="5bed6727-455b-4027-94f3-9d22a8e4d867" providerId="ADAL" clId="{B1190F2D-5E71-4123-ACF3-EB054EFC0BA3}" dt="2023-01-27T00:34:36.596" v="11"/>
          <ac:inkMkLst>
            <pc:docMk/>
            <pc:sldMk cId="1812495019" sldId="963"/>
            <ac:inkMk id="2" creationId="{9D0D4BF7-132B-4D80-A0A9-F4B08C67A57D}"/>
          </ac:inkMkLst>
        </pc:inkChg>
      </pc:sldChg>
      <pc:sldChg chg="delSp">
        <pc:chgData name="Salmiah Amin" userId="5bed6727-455b-4027-94f3-9d22a8e4d867" providerId="ADAL" clId="{B1190F2D-5E71-4123-ACF3-EB054EFC0BA3}" dt="2023-01-27T00:34:44.435" v="12"/>
        <pc:sldMkLst>
          <pc:docMk/>
          <pc:sldMk cId="84999824" sldId="965"/>
        </pc:sldMkLst>
        <pc:inkChg chg="del">
          <ac:chgData name="Salmiah Amin" userId="5bed6727-455b-4027-94f3-9d22a8e4d867" providerId="ADAL" clId="{B1190F2D-5E71-4123-ACF3-EB054EFC0BA3}" dt="2023-01-27T00:34:44.435" v="12"/>
          <ac:inkMkLst>
            <pc:docMk/>
            <pc:sldMk cId="84999824" sldId="965"/>
            <ac:inkMk id="3" creationId="{1E2B209C-8B7A-482C-9256-41A69362623A}"/>
          </ac:inkMkLst>
        </pc:inkChg>
      </pc:sldChg>
      <pc:sldChg chg="delSp">
        <pc:chgData name="Salmiah Amin" userId="5bed6727-455b-4027-94f3-9d22a8e4d867" providerId="ADAL" clId="{B1190F2D-5E71-4123-ACF3-EB054EFC0BA3}" dt="2023-01-27T00:34:49.812" v="13"/>
        <pc:sldMkLst>
          <pc:docMk/>
          <pc:sldMk cId="4004590827" sldId="966"/>
        </pc:sldMkLst>
        <pc:inkChg chg="del">
          <ac:chgData name="Salmiah Amin" userId="5bed6727-455b-4027-94f3-9d22a8e4d867" providerId="ADAL" clId="{B1190F2D-5E71-4123-ACF3-EB054EFC0BA3}" dt="2023-01-27T00:34:49.812" v="13"/>
          <ac:inkMkLst>
            <pc:docMk/>
            <pc:sldMk cId="4004590827" sldId="966"/>
            <ac:inkMk id="2" creationId="{E960BC36-FB3C-410D-BA13-04C4D6EEA753}"/>
          </ac:inkMkLst>
        </pc:inkChg>
      </pc:sldChg>
      <pc:sldChg chg="delSp">
        <pc:chgData name="Salmiah Amin" userId="5bed6727-455b-4027-94f3-9d22a8e4d867" providerId="ADAL" clId="{B1190F2D-5E71-4123-ACF3-EB054EFC0BA3}" dt="2023-01-27T00:34:53.900" v="14"/>
        <pc:sldMkLst>
          <pc:docMk/>
          <pc:sldMk cId="749077110" sldId="967"/>
        </pc:sldMkLst>
        <pc:inkChg chg="del">
          <ac:chgData name="Salmiah Amin" userId="5bed6727-455b-4027-94f3-9d22a8e4d867" providerId="ADAL" clId="{B1190F2D-5E71-4123-ACF3-EB054EFC0BA3}" dt="2023-01-27T00:34:53.900" v="14"/>
          <ac:inkMkLst>
            <pc:docMk/>
            <pc:sldMk cId="749077110" sldId="967"/>
            <ac:inkMk id="2" creationId="{0A466271-F6EF-413F-AD29-3054486536F4}"/>
          </ac:inkMkLst>
        </pc:inkChg>
      </pc:sldChg>
      <pc:sldChg chg="delSp">
        <pc:chgData name="Salmiah Amin" userId="5bed6727-455b-4027-94f3-9d22a8e4d867" providerId="ADAL" clId="{B1190F2D-5E71-4123-ACF3-EB054EFC0BA3}" dt="2023-01-27T00:34:57.964" v="15"/>
        <pc:sldMkLst>
          <pc:docMk/>
          <pc:sldMk cId="3281506615" sldId="968"/>
        </pc:sldMkLst>
        <pc:inkChg chg="del">
          <ac:chgData name="Salmiah Amin" userId="5bed6727-455b-4027-94f3-9d22a8e4d867" providerId="ADAL" clId="{B1190F2D-5E71-4123-ACF3-EB054EFC0BA3}" dt="2023-01-27T00:34:57.964" v="15"/>
          <ac:inkMkLst>
            <pc:docMk/>
            <pc:sldMk cId="3281506615" sldId="968"/>
            <ac:inkMk id="2" creationId="{375B782A-5CDF-4CDD-9B82-A5FFEFA846AC}"/>
          </ac:inkMkLst>
        </pc:inkChg>
      </pc:sldChg>
      <pc:sldChg chg="delSp">
        <pc:chgData name="Salmiah Amin" userId="5bed6727-455b-4027-94f3-9d22a8e4d867" providerId="ADAL" clId="{B1190F2D-5E71-4123-ACF3-EB054EFC0BA3}" dt="2023-01-27T00:35:04.607" v="16"/>
        <pc:sldMkLst>
          <pc:docMk/>
          <pc:sldMk cId="514996670" sldId="969"/>
        </pc:sldMkLst>
        <pc:inkChg chg="del">
          <ac:chgData name="Salmiah Amin" userId="5bed6727-455b-4027-94f3-9d22a8e4d867" providerId="ADAL" clId="{B1190F2D-5E71-4123-ACF3-EB054EFC0BA3}" dt="2023-01-27T00:35:04.607" v="16"/>
          <ac:inkMkLst>
            <pc:docMk/>
            <pc:sldMk cId="514996670" sldId="969"/>
            <ac:inkMk id="2" creationId="{BDB1478E-1E16-4BB2-838E-AB95182ED434}"/>
          </ac:inkMkLst>
        </pc:inkChg>
      </pc:sldChg>
      <pc:sldChg chg="modSp">
        <pc:chgData name="Salmiah Amin" userId="5bed6727-455b-4027-94f3-9d22a8e4d867" providerId="ADAL" clId="{B1190F2D-5E71-4123-ACF3-EB054EFC0BA3}" dt="2023-01-27T00:35:10.487" v="17"/>
        <pc:sldMkLst>
          <pc:docMk/>
          <pc:sldMk cId="1837804288" sldId="970"/>
        </pc:sldMkLst>
        <pc:inkChg chg="mod">
          <ac:chgData name="Salmiah Amin" userId="5bed6727-455b-4027-94f3-9d22a8e4d867" providerId="ADAL" clId="{B1190F2D-5E71-4123-ACF3-EB054EFC0BA3}" dt="2023-01-27T00:35:10.487" v="17"/>
          <ac:inkMkLst>
            <pc:docMk/>
            <pc:sldMk cId="1837804288" sldId="970"/>
            <ac:inkMk id="2" creationId="{2A1FB6A8-D122-4016-8A1D-6522FC0201F1}"/>
          </ac:inkMkLst>
        </pc:inkChg>
      </pc:sldChg>
      <pc:sldChg chg="modSp">
        <pc:chgData name="Salmiah Amin" userId="5bed6727-455b-4027-94f3-9d22a8e4d867" providerId="ADAL" clId="{B1190F2D-5E71-4123-ACF3-EB054EFC0BA3}" dt="2023-01-27T00:35:31.004" v="20"/>
        <pc:sldMkLst>
          <pc:docMk/>
          <pc:sldMk cId="4130880761" sldId="971"/>
        </pc:sldMkLst>
        <pc:inkChg chg="mod">
          <ac:chgData name="Salmiah Amin" userId="5bed6727-455b-4027-94f3-9d22a8e4d867" providerId="ADAL" clId="{B1190F2D-5E71-4123-ACF3-EB054EFC0BA3}" dt="2023-01-27T00:35:31.004" v="20"/>
          <ac:inkMkLst>
            <pc:docMk/>
            <pc:sldMk cId="4130880761" sldId="971"/>
            <ac:inkMk id="2" creationId="{BED04707-B9E4-4B77-9F1C-AE0F77C3F9A9}"/>
          </ac:inkMkLst>
        </pc:inkChg>
      </pc:sldChg>
      <pc:sldChg chg="delSp">
        <pc:chgData name="Salmiah Amin" userId="5bed6727-455b-4027-94f3-9d22a8e4d867" providerId="ADAL" clId="{B1190F2D-5E71-4123-ACF3-EB054EFC0BA3}" dt="2023-01-27T00:35:47.846" v="21"/>
        <pc:sldMkLst>
          <pc:docMk/>
          <pc:sldMk cId="3581982662" sldId="973"/>
        </pc:sldMkLst>
        <pc:inkChg chg="del">
          <ac:chgData name="Salmiah Amin" userId="5bed6727-455b-4027-94f3-9d22a8e4d867" providerId="ADAL" clId="{B1190F2D-5E71-4123-ACF3-EB054EFC0BA3}" dt="2023-01-27T00:35:47.846" v="21"/>
          <ac:inkMkLst>
            <pc:docMk/>
            <pc:sldMk cId="3581982662" sldId="973"/>
            <ac:inkMk id="2" creationId="{E357AC16-6759-44EE-B031-54648B950269}"/>
          </ac:inkMkLst>
        </pc:inkChg>
      </pc:sldChg>
    </pc:docChg>
  </pc:docChgLst>
  <pc:docChgLst>
    <pc:chgData name="Salmiah Amin" userId="5bed6727-455b-4027-94f3-9d22a8e4d867" providerId="ADAL" clId="{2848593A-7ECB-4214-BF20-F84FF41A1CFC}"/>
    <pc:docChg chg="custSel modSld modMainMaster">
      <pc:chgData name="Salmiah Amin" userId="5bed6727-455b-4027-94f3-9d22a8e4d867" providerId="ADAL" clId="{2848593A-7ECB-4214-BF20-F84FF41A1CFC}" dt="2023-08-02T04:21:53.075" v="47" actId="1076"/>
      <pc:docMkLst>
        <pc:docMk/>
      </pc:docMkLst>
      <pc:sldChg chg="addSp delSp modSp mod">
        <pc:chgData name="Salmiah Amin" userId="5bed6727-455b-4027-94f3-9d22a8e4d867" providerId="ADAL" clId="{2848593A-7ECB-4214-BF20-F84FF41A1CFC}" dt="2023-08-02T04:21:53.075" v="47" actId="1076"/>
        <pc:sldMkLst>
          <pc:docMk/>
          <pc:sldMk cId="1478131898" sldId="916"/>
        </pc:sldMkLst>
        <pc:spChg chg="del mod">
          <ac:chgData name="Salmiah Amin" userId="5bed6727-455b-4027-94f3-9d22a8e4d867" providerId="ADAL" clId="{2848593A-7ECB-4214-BF20-F84FF41A1CFC}" dt="2023-08-02T04:21:37.831" v="25"/>
          <ac:spMkLst>
            <pc:docMk/>
            <pc:sldMk cId="1478131898" sldId="916"/>
            <ac:spMk id="2" creationId="{00000000-0000-0000-0000-000000000000}"/>
          </ac:spMkLst>
        </pc:spChg>
        <pc:spChg chg="add mod">
          <ac:chgData name="Salmiah Amin" userId="5bed6727-455b-4027-94f3-9d22a8e4d867" providerId="ADAL" clId="{2848593A-7ECB-4214-BF20-F84FF41A1CFC}" dt="2023-08-02T04:21:53.075" v="47" actId="1076"/>
          <ac:spMkLst>
            <pc:docMk/>
            <pc:sldMk cId="1478131898" sldId="916"/>
            <ac:spMk id="3" creationId="{94AAA7A4-BD8E-199A-A440-113989E8DD53}"/>
          </ac:spMkLst>
        </pc:spChg>
        <pc:picChg chg="del">
          <ac:chgData name="Salmiah Amin" userId="5bed6727-455b-4027-94f3-9d22a8e4d867" providerId="ADAL" clId="{2848593A-7ECB-4214-BF20-F84FF41A1CFC}" dt="2023-08-02T04:21:28.757" v="22" actId="478"/>
          <ac:picMkLst>
            <pc:docMk/>
            <pc:sldMk cId="1478131898" sldId="916"/>
            <ac:picMk id="4" creationId="{00000000-0000-0000-0000-000000000000}"/>
          </ac:picMkLst>
        </pc:picChg>
      </pc:sldChg>
      <pc:sldChg chg="modSp">
        <pc:chgData name="Salmiah Amin" userId="5bed6727-455b-4027-94f3-9d22a8e4d867" providerId="ADAL" clId="{2848593A-7ECB-4214-BF20-F84FF41A1CFC}" dt="2023-08-02T04:20:45.727" v="0"/>
        <pc:sldMkLst>
          <pc:docMk/>
          <pc:sldMk cId="3810781266" sldId="918"/>
        </pc:sldMkLst>
        <pc:spChg chg="mod">
          <ac:chgData name="Salmiah Amin" userId="5bed6727-455b-4027-94f3-9d22a8e4d867" providerId="ADAL" clId="{2848593A-7ECB-4214-BF20-F84FF41A1CFC}" dt="2023-08-02T04:20:45.727" v="0"/>
          <ac:spMkLst>
            <pc:docMk/>
            <pc:sldMk cId="3810781266" sldId="918"/>
            <ac:spMk id="3" creationId="{00000000-0000-0000-0000-000000000000}"/>
          </ac:spMkLst>
        </pc:spChg>
      </pc:sldChg>
      <pc:sldChg chg="modSp">
        <pc:chgData name="Salmiah Amin" userId="5bed6727-455b-4027-94f3-9d22a8e4d867" providerId="ADAL" clId="{2848593A-7ECB-4214-BF20-F84FF41A1CFC}" dt="2023-08-02T04:20:45.727" v="0"/>
        <pc:sldMkLst>
          <pc:docMk/>
          <pc:sldMk cId="3194671099" sldId="919"/>
        </pc:sldMkLst>
        <pc:spChg chg="mod">
          <ac:chgData name="Salmiah Amin" userId="5bed6727-455b-4027-94f3-9d22a8e4d867" providerId="ADAL" clId="{2848593A-7ECB-4214-BF20-F84FF41A1CFC}" dt="2023-08-02T04:20:45.727" v="0"/>
          <ac:spMkLst>
            <pc:docMk/>
            <pc:sldMk cId="3194671099" sldId="919"/>
            <ac:spMk id="2" creationId="{00000000-0000-0000-0000-000000000000}"/>
          </ac:spMkLst>
        </pc:spChg>
        <pc:spChg chg="mod">
          <ac:chgData name="Salmiah Amin" userId="5bed6727-455b-4027-94f3-9d22a8e4d867" providerId="ADAL" clId="{2848593A-7ECB-4214-BF20-F84FF41A1CFC}" dt="2023-08-02T04:20:45.727" v="0"/>
          <ac:spMkLst>
            <pc:docMk/>
            <pc:sldMk cId="3194671099" sldId="919"/>
            <ac:spMk id="3" creationId="{00000000-0000-0000-0000-000000000000}"/>
          </ac:spMkLst>
        </pc:spChg>
      </pc:sldChg>
      <pc:sldMasterChg chg="modSp mod">
        <pc:chgData name="Salmiah Amin" userId="5bed6727-455b-4027-94f3-9d22a8e4d867" providerId="ADAL" clId="{2848593A-7ECB-4214-BF20-F84FF41A1CFC}" dt="2023-08-02T04:20:57.891" v="21" actId="20577"/>
        <pc:sldMasterMkLst>
          <pc:docMk/>
          <pc:sldMasterMk cId="921127453" sldId="2147484057"/>
        </pc:sldMasterMkLst>
        <pc:spChg chg="mod">
          <ac:chgData name="Salmiah Amin" userId="5bed6727-455b-4027-94f3-9d22a8e4d867" providerId="ADAL" clId="{2848593A-7ECB-4214-BF20-F84FF41A1CFC}" dt="2023-08-02T04:20:57.891" v="21" actId="20577"/>
          <ac:spMkLst>
            <pc:docMk/>
            <pc:sldMasterMk cId="921127453" sldId="2147484057"/>
            <ac:spMk id="8" creationId="{9EBD054F-4D2B-C683-DC2F-88927DD0A10B}"/>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5123"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512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125"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p>
            <a:pPr algn="r" defTabSz="903288">
              <a:lnSpc>
                <a:spcPct val="100000"/>
              </a:lnSpc>
            </a:pPr>
            <a:fld id="{22244E67-557B-7741-B9F5-F61AA18495DF}" type="slidenum">
              <a:rPr lang="en-US" sz="800"/>
              <a:pPr algn="r" defTabSz="903288">
                <a:lnSpc>
                  <a:spcPct val="100000"/>
                </a:lnSpc>
              </a:pPr>
              <a:t>‹#›</a:t>
            </a:fld>
            <a:endParaRPr lang="en-US" sz="800"/>
          </a:p>
        </p:txBody>
      </p:sp>
    </p:spTree>
    <p:extLst>
      <p:ext uri="{BB962C8B-B14F-4D97-AF65-F5344CB8AC3E}">
        <p14:creationId xmlns:p14="http://schemas.microsoft.com/office/powerpoint/2010/main" val="218101517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390" units="cm"/>
          <inkml:channel name="Y" type="integer" max="768" units="cm"/>
          <inkml:channel name="T" type="integer" max="2.14748E9" units="dev"/>
        </inkml:traceFormat>
        <inkml:channelProperties>
          <inkml:channelProperty channel="X" name="resolution" value="77.34628" units="1/cm"/>
          <inkml:channelProperty channel="Y" name="resolution" value="44.39306" units="1/cm"/>
          <inkml:channelProperty channel="T" name="resolution" value="1" units="1/dev"/>
        </inkml:channelProperties>
      </inkml:inkSource>
      <inkml:timestamp xml:id="ts0" timeString="2022-11-07T09:02:28.549"/>
    </inkml:context>
    <inkml:brush xml:id="br0">
      <inkml:brushProperty name="width" value="0.05292" units="cm"/>
      <inkml:brushProperty name="height" value="0.05292" units="cm"/>
      <inkml:brushProperty name="color" value="#FF0000"/>
    </inkml:brush>
  </inkml:definitions>
  <inkml:trace contextRef="#ctx0" brushRef="#br0">18981 13901 0</inkml:trace>
</inkml:ink>
</file>

<file path=ppt/ink/ink2.xml><?xml version="1.0" encoding="utf-8"?>
<inkml:ink xmlns:inkml="http://www.w3.org/2003/InkML">
  <inkml:definitions>
    <inkml:context xml:id="ctx0">
      <inkml:inkSource xml:id="inkSrc0">
        <inkml:traceFormat>
          <inkml:channel name="X" type="integer" max="2390" units="cm"/>
          <inkml:channel name="Y" type="integer" max="768" units="cm"/>
          <inkml:channel name="T" type="integer" max="2.14748E9" units="dev"/>
        </inkml:traceFormat>
        <inkml:channelProperties>
          <inkml:channelProperty channel="X" name="resolution" value="77.34628" units="1/cm"/>
          <inkml:channelProperty channel="Y" name="resolution" value="44.39306" units="1/cm"/>
          <inkml:channelProperty channel="T" name="resolution" value="1" units="1/dev"/>
        </inkml:channelProperties>
      </inkml:inkSource>
      <inkml:timestamp xml:id="ts0" timeString="2022-11-07T09:02:42.941"/>
    </inkml:context>
    <inkml:brush xml:id="br0">
      <inkml:brushProperty name="width" value="0.05292" units="cm"/>
      <inkml:brushProperty name="height" value="0.05292" units="cm"/>
      <inkml:brushProperty name="color" value="#FF0000"/>
    </inkml:brush>
  </inkml:definitions>
  <inkml:trace contextRef="#ctx0" brushRef="#br0">5073 12436 0,'39'0'141</inkml:trace>
  <inkml:trace contextRef="#ctx0" brushRef="#br0" timeOffset="616.03">11809 12277 0,'39'0'141</inkml:trace>
  <inkml:trace contextRef="#ctx0" brushRef="#br0" timeOffset="12376.74">12284 12238 0,'-39'-40'125,"39"1"-109,0-41-16,0-38 16</inkml:trace>
  <inkml:trace contextRef="#ctx0" brushRef="#br0" timeOffset="14168.21">18307 12277 0,'40'-79'172</inkml:trace>
  <inkml:trace contextRef="#ctx0" brushRef="#br0" timeOffset="16945.03">7490 12673 0,'39'0'125,"80"0"-109</inkml:trace>
  <inkml:trace contextRef="#ctx0" brushRef="#br0" timeOffset="30857.02">17673 9663 0</inkml:trace>
  <inkml:trace contextRef="#ctx0" brushRef="#br0" timeOffset="31257.37">22547 8792 0</inkml:trace>
  <inkml:trace contextRef="#ctx0" brushRef="#br0" timeOffset="51879.97">12245 12159 0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147" name="Rectangle 9"/>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61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smtClean="0">
                <a:cs typeface="+mn-cs"/>
              </a:defRPr>
            </a:lvl1pPr>
          </a:lstStyle>
          <a:p>
            <a:pPr>
              <a:defRPr/>
            </a:pPr>
            <a:fld id="{F4CE0E46-7F05-B940-8356-5580BE265E49}" type="slidenum">
              <a:rPr lang="en-US"/>
              <a:pPr>
                <a:defRPr/>
              </a:pPr>
              <a:t>‹#›</a:t>
            </a:fld>
            <a:endParaRPr lang="en-US"/>
          </a:p>
        </p:txBody>
      </p:sp>
      <p:sp>
        <p:nvSpPr>
          <p:cNvPr id="61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26460584"/>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ＭＳ Ｐゴシック" charset="0"/>
        <a:cs typeface="ＭＳ Ｐゴシック" charset="0"/>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67973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3.1.8</a:t>
            </a:r>
            <a:r>
              <a:rPr lang="en-US" baseline="0" dirty="0">
                <a:latin typeface="Arial" charset="0"/>
              </a:rPr>
              <a:t> </a:t>
            </a:r>
            <a:r>
              <a:rPr lang="en-US" sz="1200" b="0" dirty="0"/>
              <a:t>– </a:t>
            </a:r>
            <a:r>
              <a:rPr lang="en-US" altLang="en-US" dirty="0"/>
              <a:t>Message Size </a:t>
            </a:r>
            <a:endParaRPr lang="en-US" dirty="0"/>
          </a:p>
        </p:txBody>
      </p:sp>
    </p:spTree>
    <p:extLst>
      <p:ext uri="{BB962C8B-B14F-4D97-AF65-F5344CB8AC3E}">
        <p14:creationId xmlns:p14="http://schemas.microsoft.com/office/powerpoint/2010/main" val="1755525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3.1.9</a:t>
            </a:r>
            <a:r>
              <a:rPr lang="en-US" baseline="0" dirty="0">
                <a:latin typeface="Arial" charset="0"/>
              </a:rPr>
              <a:t> </a:t>
            </a:r>
            <a:r>
              <a:rPr lang="en-US" sz="1200" b="0" dirty="0"/>
              <a:t>– </a:t>
            </a:r>
            <a:r>
              <a:rPr lang="en-US" altLang="en-US" dirty="0"/>
              <a:t>Message Timing</a:t>
            </a:r>
            <a:endParaRPr lang="en-US" dirty="0"/>
          </a:p>
        </p:txBody>
      </p:sp>
    </p:spTree>
    <p:extLst>
      <p:ext uri="{BB962C8B-B14F-4D97-AF65-F5344CB8AC3E}">
        <p14:creationId xmlns:p14="http://schemas.microsoft.com/office/powerpoint/2010/main" val="4227365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3.1.10</a:t>
            </a:r>
            <a:r>
              <a:rPr lang="en-US" baseline="0" dirty="0">
                <a:latin typeface="Arial" charset="0"/>
              </a:rPr>
              <a:t>  </a:t>
            </a:r>
            <a:r>
              <a:rPr lang="en-US" sz="1200" b="0" dirty="0"/>
              <a:t>– </a:t>
            </a:r>
            <a:r>
              <a:rPr lang="en-US" altLang="en-US" dirty="0"/>
              <a:t>Message Delivery Options</a:t>
            </a:r>
            <a:endParaRPr lang="en-US" dirty="0"/>
          </a:p>
        </p:txBody>
      </p:sp>
    </p:spTree>
    <p:extLst>
      <p:ext uri="{BB962C8B-B14F-4D97-AF65-F5344CB8AC3E}">
        <p14:creationId xmlns:p14="http://schemas.microsoft.com/office/powerpoint/2010/main" val="1379950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3.1.11</a:t>
            </a:r>
            <a:r>
              <a:rPr lang="en-US" baseline="0" dirty="0">
                <a:latin typeface="Arial" charset="0"/>
              </a:rPr>
              <a:t>  </a:t>
            </a:r>
            <a:r>
              <a:rPr lang="en-US" sz="1200" b="0" dirty="0"/>
              <a:t>– </a:t>
            </a:r>
            <a:r>
              <a:rPr lang="en-US" altLang="en-US" dirty="0"/>
              <a:t>A Note About the Node Icon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3.1.12 </a:t>
            </a:r>
            <a:r>
              <a:rPr lang="en-US" sz="1200" dirty="0">
                <a:effectLst/>
              </a:rPr>
              <a:t>– Check Your Understanding – The Rules</a:t>
            </a:r>
            <a:endParaRPr lang="en-US" dirty="0"/>
          </a:p>
          <a:p>
            <a:pPr>
              <a:lnSpc>
                <a:spcPct val="80000"/>
              </a:lnSpc>
              <a:buFontTx/>
              <a:buNone/>
            </a:pPr>
            <a:endParaRPr lang="en-US" dirty="0"/>
          </a:p>
        </p:txBody>
      </p:sp>
    </p:spTree>
    <p:extLst>
      <p:ext uri="{BB962C8B-B14F-4D97-AF65-F5344CB8AC3E}">
        <p14:creationId xmlns:p14="http://schemas.microsoft.com/office/powerpoint/2010/main" val="1575570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5008034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18</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marL="0" indent="0" eaLnBrk="1" hangingPunct="1">
              <a:buNone/>
            </a:pPr>
            <a:r>
              <a:rPr lang="en-US" dirty="0">
                <a:latin typeface="Arial" charset="0"/>
              </a:rPr>
              <a:t>Introduction to Networks v6.0</a:t>
            </a:r>
          </a:p>
          <a:p>
            <a:pPr>
              <a:buFontTx/>
              <a:buNone/>
            </a:pPr>
            <a:r>
              <a:rPr lang="en-US" sz="1300" b="0" dirty="0"/>
              <a:t>Chapter 3</a:t>
            </a:r>
            <a:r>
              <a:rPr lang="en-US" sz="1400" dirty="0">
                <a:solidFill>
                  <a:schemeClr val="bg1"/>
                </a:solidFill>
                <a:latin typeface="Arial" charset="0"/>
              </a:rPr>
              <a:t>: Network Protocols</a:t>
            </a:r>
            <a:r>
              <a:rPr lang="en-US" sz="1400" baseline="0" dirty="0">
                <a:solidFill>
                  <a:schemeClr val="bg1"/>
                </a:solidFill>
                <a:latin typeface="Arial" charset="0"/>
              </a:rPr>
              <a:t> and Communications</a:t>
            </a:r>
            <a:endParaRPr lang="en-GB" b="0" dirty="0"/>
          </a:p>
        </p:txBody>
      </p:sp>
    </p:spTree>
    <p:extLst>
      <p:ext uri="{BB962C8B-B14F-4D97-AF65-F5344CB8AC3E}">
        <p14:creationId xmlns:p14="http://schemas.microsoft.com/office/powerpoint/2010/main" val="508855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3.2 – Protocols</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3.2.1 – </a:t>
            </a:r>
            <a:r>
              <a:rPr lang="en-US" altLang="en-US" dirty="0"/>
              <a:t>Network Protocol Overview</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864108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3.2 – Protocols</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3.2.2</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altLang="en-US" dirty="0"/>
              <a:t>Network Protocol Functions</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810111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21</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3.2 – Protocols</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3.2.3</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altLang="en-US" dirty="0"/>
              <a:t>Protocol Interaction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3.2.4</a:t>
            </a:r>
            <a:r>
              <a:rPr lang="en-US" sz="1200" kern="1200" baseline="0" dirty="0">
                <a:solidFill>
                  <a:schemeClr val="tx1"/>
                </a:solidFill>
                <a:latin typeface="Arial" charset="0"/>
                <a:ea typeface="ＭＳ Ｐゴシック" charset="0"/>
                <a:cs typeface="ＭＳ Ｐゴシック" charset="0"/>
              </a:rPr>
              <a:t> </a:t>
            </a:r>
            <a:r>
              <a:rPr lang="en-US" sz="1200" dirty="0">
                <a:effectLst/>
              </a:rPr>
              <a:t>– Check Your Understanding - </a:t>
            </a:r>
            <a:r>
              <a:rPr lang="en-US" sz="1200" b="0" dirty="0"/>
              <a:t>Protocols</a:t>
            </a:r>
            <a:r>
              <a:rPr lang="en-US" sz="1200" b="0" baseline="0" dirty="0"/>
              <a:t> </a:t>
            </a:r>
            <a:endParaRPr lang="en-US" dirty="0"/>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533157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783085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5</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marL="0" indent="0" eaLnBrk="1" hangingPunct="1">
              <a:buNone/>
            </a:pPr>
            <a:r>
              <a:rPr lang="en-US" dirty="0">
                <a:latin typeface="Arial" charset="0"/>
              </a:rPr>
              <a:t>Introduction to Networks v6.0</a:t>
            </a:r>
          </a:p>
          <a:p>
            <a:pPr>
              <a:buFontTx/>
              <a:buNone/>
            </a:pPr>
            <a:r>
              <a:rPr lang="en-US" sz="1300" b="0" dirty="0"/>
              <a:t>Chapter 3</a:t>
            </a:r>
            <a:r>
              <a:rPr lang="en-US" sz="1400" dirty="0">
                <a:solidFill>
                  <a:schemeClr val="bg1"/>
                </a:solidFill>
                <a:latin typeface="Arial" charset="0"/>
              </a:rPr>
              <a:t>: Network Protocols</a:t>
            </a:r>
            <a:r>
              <a:rPr lang="en-US" sz="1400" baseline="0" dirty="0">
                <a:solidFill>
                  <a:schemeClr val="bg1"/>
                </a:solidFill>
                <a:latin typeface="Arial" charset="0"/>
              </a:rPr>
              <a:t> and Communications</a:t>
            </a:r>
            <a:endParaRPr lang="en-GB" b="0" dirty="0"/>
          </a:p>
        </p:txBody>
      </p:sp>
    </p:spTree>
    <p:extLst>
      <p:ext uri="{BB962C8B-B14F-4D97-AF65-F5344CB8AC3E}">
        <p14:creationId xmlns:p14="http://schemas.microsoft.com/office/powerpoint/2010/main" val="2867733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23</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marL="0" indent="0" eaLnBrk="1" hangingPunct="1">
              <a:buNone/>
            </a:pPr>
            <a:r>
              <a:rPr lang="en-US" dirty="0">
                <a:latin typeface="Arial" charset="0"/>
              </a:rPr>
              <a:t>Introduction to Networks v6.0</a:t>
            </a:r>
          </a:p>
          <a:p>
            <a:pPr>
              <a:buFontTx/>
              <a:buNone/>
            </a:pPr>
            <a:r>
              <a:rPr lang="en-US" sz="1300" b="0" dirty="0"/>
              <a:t>Chapter 3</a:t>
            </a:r>
            <a:r>
              <a:rPr lang="en-US" sz="1400" dirty="0">
                <a:solidFill>
                  <a:schemeClr val="bg1"/>
                </a:solidFill>
                <a:latin typeface="Arial" charset="0"/>
              </a:rPr>
              <a:t>: Network Protocols</a:t>
            </a:r>
            <a:r>
              <a:rPr lang="en-US" sz="1400" baseline="0" dirty="0">
                <a:solidFill>
                  <a:schemeClr val="bg1"/>
                </a:solidFill>
                <a:latin typeface="Arial" charset="0"/>
              </a:rPr>
              <a:t> and Communications</a:t>
            </a:r>
            <a:endParaRPr lang="en-GB" b="0" dirty="0"/>
          </a:p>
        </p:txBody>
      </p:sp>
    </p:spTree>
    <p:extLst>
      <p:ext uri="{BB962C8B-B14F-4D97-AF65-F5344CB8AC3E}">
        <p14:creationId xmlns:p14="http://schemas.microsoft.com/office/powerpoint/2010/main" val="2786283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3.3 – Protocol</a:t>
            </a:r>
            <a:r>
              <a:rPr lang="en-US" sz="1200" b="0" baseline="0" dirty="0"/>
              <a:t> Suites</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3.3.1</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Network Protocol Suites</a:t>
            </a:r>
            <a:endParaRPr lang="en-US" alt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803537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3.3 – Protocol</a:t>
            </a:r>
            <a:r>
              <a:rPr lang="en-US" sz="1200" b="0" baseline="0" dirty="0"/>
              <a:t> Suites</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3.3.2</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altLang="en-US" dirty="0"/>
              <a:t>Evolution of Protocol Suites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610256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3.3 – Protocol</a:t>
            </a:r>
            <a:r>
              <a:rPr lang="en-US" sz="1200" b="0" baseline="0" dirty="0"/>
              <a:t> Suites</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3.3.3</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altLang="en-US" dirty="0"/>
              <a:t>TCP/IP Protocol Example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771238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3.3 – Protocol</a:t>
            </a:r>
            <a:r>
              <a:rPr lang="en-US" sz="1200" b="0" baseline="0" dirty="0"/>
              <a:t> Suites</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3.3.4</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altLang="en-US" dirty="0"/>
              <a:t>TCP/IP Protocol Suite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482035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3.3 – Protocol</a:t>
            </a:r>
            <a:r>
              <a:rPr lang="en-US" sz="1200" b="0" baseline="0" dirty="0"/>
              <a:t> Suites</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3.3.5</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altLang="en-US" dirty="0"/>
              <a:t>TCP/IP Communication Process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3.3.6 </a:t>
            </a:r>
            <a:r>
              <a:rPr lang="en-US" sz="1200" dirty="0">
                <a:effectLst/>
              </a:rPr>
              <a:t>– Check Your Understanding –</a:t>
            </a:r>
            <a:r>
              <a:rPr lang="en-US" sz="1200" baseline="0" dirty="0">
                <a:effectLst/>
              </a:rPr>
              <a:t> </a:t>
            </a:r>
            <a:r>
              <a:rPr lang="en-US" sz="1200" b="0" dirty="0"/>
              <a:t>Protocol</a:t>
            </a:r>
            <a:r>
              <a:rPr lang="en-US" sz="1200" b="0" baseline="0" dirty="0"/>
              <a:t> Suites</a:t>
            </a:r>
            <a:endParaRPr lang="en-GB" b="0" dirty="0"/>
          </a:p>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634771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582753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30</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marL="0" indent="0" eaLnBrk="1" hangingPunct="1">
              <a:buNone/>
            </a:pPr>
            <a:r>
              <a:rPr lang="en-US" dirty="0">
                <a:latin typeface="Arial" charset="0"/>
              </a:rPr>
              <a:t>Introduction to Networks v6.0</a:t>
            </a:r>
          </a:p>
          <a:p>
            <a:pPr>
              <a:buFontTx/>
              <a:buNone/>
            </a:pPr>
            <a:r>
              <a:rPr lang="en-US" sz="1300" b="0" dirty="0"/>
              <a:t>Chapter 3</a:t>
            </a:r>
            <a:r>
              <a:rPr lang="en-US" sz="1400" dirty="0">
                <a:solidFill>
                  <a:schemeClr val="bg1"/>
                </a:solidFill>
                <a:latin typeface="Arial" charset="0"/>
              </a:rPr>
              <a:t>: Network Protocols</a:t>
            </a:r>
            <a:r>
              <a:rPr lang="en-US" sz="1400" baseline="0" dirty="0">
                <a:solidFill>
                  <a:schemeClr val="bg1"/>
                </a:solidFill>
                <a:latin typeface="Arial" charset="0"/>
              </a:rPr>
              <a:t> and Communications</a:t>
            </a:r>
            <a:endParaRPr lang="en-GB" b="0" dirty="0"/>
          </a:p>
        </p:txBody>
      </p:sp>
    </p:spTree>
    <p:extLst>
      <p:ext uri="{BB962C8B-B14F-4D97-AF65-F5344CB8AC3E}">
        <p14:creationId xmlns:p14="http://schemas.microsoft.com/office/powerpoint/2010/main" val="2566638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3.4 – Standards</a:t>
            </a:r>
            <a:r>
              <a:rPr lang="en-US" sz="1200" b="0" baseline="0" dirty="0"/>
              <a:t> Organizations</a:t>
            </a:r>
            <a:endParaRPr lang="en-GB" b="0" dirty="0"/>
          </a:p>
          <a:p>
            <a:r>
              <a:rPr lang="en-US" dirty="0"/>
              <a:t>3.4.1</a:t>
            </a:r>
            <a:r>
              <a:rPr lang="en-US" baseline="0" dirty="0"/>
              <a:t> – Open Standards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566246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3.4 – Standards</a:t>
            </a:r>
            <a:r>
              <a:rPr lang="en-US" sz="1200" b="0" baseline="0" dirty="0"/>
              <a:t> Organizations</a:t>
            </a:r>
            <a:endParaRPr lang="en-GB" b="0" dirty="0"/>
          </a:p>
          <a:p>
            <a:r>
              <a:rPr lang="en-US" dirty="0"/>
              <a:t>3.4.2</a:t>
            </a:r>
            <a:r>
              <a:rPr lang="en-US" baseline="0" dirty="0"/>
              <a:t> – Internet Standards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398386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a:latin typeface="Arial" charset="0"/>
              </a:rPr>
              <a:t>3.1.2</a:t>
            </a:r>
            <a:r>
              <a:rPr lang="en-US" baseline="0">
                <a:latin typeface="Arial" charset="0"/>
              </a:rPr>
              <a:t> </a:t>
            </a:r>
            <a:r>
              <a:rPr lang="en-US" sz="1200" b="0"/>
              <a:t>–</a:t>
            </a:r>
            <a:r>
              <a:rPr lang="en-US" altLang="en-US"/>
              <a:t>Communications </a:t>
            </a:r>
            <a:r>
              <a:rPr lang="en-US" altLang="en-US" dirty="0"/>
              <a:t>Fundamentals</a:t>
            </a:r>
            <a:endParaRPr lang="en-US" baseline="0" dirty="0">
              <a:latin typeface="Arial" charset="0"/>
            </a:endParaRPr>
          </a:p>
          <a:p>
            <a:pPr>
              <a:lnSpc>
                <a:spcPct val="80000"/>
              </a:lnSpc>
              <a:buFontTx/>
              <a:buNone/>
            </a:pPr>
            <a:endParaRPr lang="en-US" dirty="0"/>
          </a:p>
        </p:txBody>
      </p:sp>
    </p:spTree>
    <p:extLst>
      <p:ext uri="{BB962C8B-B14F-4D97-AF65-F5344CB8AC3E}">
        <p14:creationId xmlns:p14="http://schemas.microsoft.com/office/powerpoint/2010/main" val="4046126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3.4 – Standards</a:t>
            </a:r>
            <a:r>
              <a:rPr lang="en-US" sz="1200" b="0" baseline="0" dirty="0"/>
              <a:t> Organizations</a:t>
            </a:r>
            <a:endParaRPr lang="en-GB" b="0" dirty="0"/>
          </a:p>
          <a:p>
            <a:r>
              <a:rPr lang="en-US" dirty="0"/>
              <a:t>3.4.2</a:t>
            </a:r>
            <a:r>
              <a:rPr lang="en-US" baseline="0" dirty="0"/>
              <a:t> – Internet Standards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345379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3.4 – Standards</a:t>
            </a:r>
            <a:r>
              <a:rPr lang="en-US" sz="1200" b="0" baseline="0" dirty="0"/>
              <a:t> Organizations</a:t>
            </a:r>
            <a:endParaRPr lang="en-GB" b="0" dirty="0"/>
          </a:p>
          <a:p>
            <a:r>
              <a:rPr lang="en-US" dirty="0"/>
              <a:t>3.4.3</a:t>
            </a:r>
            <a:r>
              <a:rPr lang="en-US" baseline="0" dirty="0"/>
              <a:t> – </a:t>
            </a:r>
            <a:r>
              <a:rPr lang="en-US" altLang="en-US" dirty="0"/>
              <a:t>Electronic and Communications Standards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6442278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42162184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36</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marL="0" indent="0" eaLnBrk="1" hangingPunct="1">
              <a:buNone/>
            </a:pPr>
            <a:r>
              <a:rPr lang="en-US" dirty="0">
                <a:latin typeface="Arial" charset="0"/>
              </a:rPr>
              <a:t>Introduction to Networks v6.0</a:t>
            </a:r>
          </a:p>
          <a:p>
            <a:pPr>
              <a:buFontTx/>
              <a:buNone/>
            </a:pPr>
            <a:r>
              <a:rPr lang="en-US" sz="1300" b="0" dirty="0"/>
              <a:t>Chapter 3</a:t>
            </a:r>
            <a:r>
              <a:rPr lang="en-US" sz="1400" dirty="0">
                <a:solidFill>
                  <a:schemeClr val="bg1"/>
                </a:solidFill>
                <a:latin typeface="Arial" charset="0"/>
              </a:rPr>
              <a:t>: Network Protocols</a:t>
            </a:r>
            <a:r>
              <a:rPr lang="en-US" sz="1400" baseline="0" dirty="0">
                <a:solidFill>
                  <a:schemeClr val="bg1"/>
                </a:solidFill>
                <a:latin typeface="Arial" charset="0"/>
              </a:rPr>
              <a:t> and Communications</a:t>
            </a:r>
            <a:endParaRPr lang="en-GB" b="0" dirty="0"/>
          </a:p>
        </p:txBody>
      </p:sp>
    </p:spTree>
    <p:extLst>
      <p:ext uri="{BB962C8B-B14F-4D97-AF65-F5344CB8AC3E}">
        <p14:creationId xmlns:p14="http://schemas.microsoft.com/office/powerpoint/2010/main" val="2990423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3.5 – Reference Models</a:t>
            </a:r>
            <a:endParaRPr lang="en-GB" b="0" dirty="0"/>
          </a:p>
          <a:p>
            <a:pPr>
              <a:lnSpc>
                <a:spcPct val="80000"/>
              </a:lnSpc>
              <a:buFontTx/>
              <a:buNone/>
            </a:pPr>
            <a:r>
              <a:rPr lang="en-US" dirty="0">
                <a:latin typeface="Arial" charset="0"/>
              </a:rPr>
              <a:t>3.5.1 – </a:t>
            </a:r>
            <a:r>
              <a:rPr lang="en-US" altLang="en-US" dirty="0"/>
              <a:t>The Benefits of Using a Layered Model</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6358805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3.5 – Reference Models</a:t>
            </a:r>
            <a:endParaRPr lang="en-GB" b="0" dirty="0"/>
          </a:p>
          <a:p>
            <a:pPr>
              <a:lnSpc>
                <a:spcPct val="80000"/>
              </a:lnSpc>
              <a:buFontTx/>
              <a:buNone/>
            </a:pPr>
            <a:r>
              <a:rPr lang="en-US" dirty="0">
                <a:latin typeface="Arial" charset="0"/>
              </a:rPr>
              <a:t>3.5.1 – </a:t>
            </a:r>
            <a:r>
              <a:rPr lang="en-US" altLang="en-US" dirty="0"/>
              <a:t>The Benefits of Using a Layered Model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0616038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3.5 – Reference Models</a:t>
            </a:r>
            <a:endParaRPr lang="en-GB" b="0" dirty="0"/>
          </a:p>
          <a:p>
            <a:pPr>
              <a:lnSpc>
                <a:spcPct val="80000"/>
              </a:lnSpc>
              <a:buFontTx/>
              <a:buNone/>
            </a:pPr>
            <a:r>
              <a:rPr lang="en-US" dirty="0">
                <a:latin typeface="Arial" charset="0"/>
              </a:rPr>
              <a:t>3.5.2 – </a:t>
            </a:r>
            <a:r>
              <a:rPr lang="en-US" altLang="en-US" sz="1200" dirty="0"/>
              <a:t>The OSI Reference Model</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7358199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3.5 – Reference Models</a:t>
            </a:r>
            <a:endParaRPr lang="en-GB" b="0" dirty="0"/>
          </a:p>
          <a:p>
            <a:pPr>
              <a:lnSpc>
                <a:spcPct val="80000"/>
              </a:lnSpc>
              <a:buFontTx/>
              <a:buNone/>
            </a:pPr>
            <a:r>
              <a:rPr lang="en-US" dirty="0">
                <a:latin typeface="Arial" charset="0"/>
              </a:rPr>
              <a:t>3.5.3 – </a:t>
            </a:r>
            <a:r>
              <a:rPr lang="en-US" altLang="en-US" sz="1200" dirty="0"/>
              <a:t>The TCP/IP Reference Model</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5069726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3.5 – Reference Models</a:t>
            </a:r>
            <a:endParaRPr lang="en-GB" b="0" dirty="0"/>
          </a:p>
          <a:p>
            <a:pPr>
              <a:lnSpc>
                <a:spcPct val="80000"/>
              </a:lnSpc>
              <a:buFontTx/>
              <a:buNone/>
            </a:pPr>
            <a:r>
              <a:rPr lang="en-US" dirty="0">
                <a:latin typeface="Arial" charset="0"/>
              </a:rPr>
              <a:t>3.5.4 – </a:t>
            </a:r>
            <a:r>
              <a:rPr lang="en-US" altLang="en-US" dirty="0"/>
              <a:t>OSI and TCP/IP Model Comparison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6472690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42</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marL="0" indent="0" eaLnBrk="1" hangingPunct="1">
              <a:buNone/>
            </a:pPr>
            <a:r>
              <a:rPr lang="en-US" dirty="0">
                <a:latin typeface="Arial" charset="0"/>
              </a:rPr>
              <a:t>Introduction to Networks v6.0</a:t>
            </a:r>
          </a:p>
          <a:p>
            <a:pPr>
              <a:buFontTx/>
              <a:buNone/>
            </a:pPr>
            <a:r>
              <a:rPr lang="en-US" sz="1300" b="0" dirty="0"/>
              <a:t>Chapter 3</a:t>
            </a:r>
            <a:r>
              <a:rPr lang="en-US" sz="1400" dirty="0">
                <a:solidFill>
                  <a:schemeClr val="bg1"/>
                </a:solidFill>
                <a:latin typeface="Arial" charset="0"/>
              </a:rPr>
              <a:t>: Network Protocols</a:t>
            </a:r>
            <a:r>
              <a:rPr lang="en-US" sz="1400" baseline="0" dirty="0">
                <a:solidFill>
                  <a:schemeClr val="bg1"/>
                </a:solidFill>
                <a:latin typeface="Arial" charset="0"/>
              </a:rPr>
              <a:t> and Communications</a:t>
            </a:r>
            <a:endParaRPr lang="en-GB" b="0" dirty="0"/>
          </a:p>
        </p:txBody>
      </p:sp>
    </p:spTree>
    <p:extLst>
      <p:ext uri="{BB962C8B-B14F-4D97-AF65-F5344CB8AC3E}">
        <p14:creationId xmlns:p14="http://schemas.microsoft.com/office/powerpoint/2010/main" val="106257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3.1.3</a:t>
            </a:r>
            <a:r>
              <a:rPr lang="en-US" baseline="0" dirty="0">
                <a:latin typeface="Arial" charset="0"/>
              </a:rPr>
              <a:t> </a:t>
            </a:r>
            <a:r>
              <a:rPr lang="en-US" sz="1200" b="0" dirty="0"/>
              <a:t>– </a:t>
            </a:r>
            <a:r>
              <a:rPr lang="en-US" altLang="en-US" dirty="0"/>
              <a:t>Communications Protocols</a:t>
            </a:r>
            <a:endParaRPr lang="en-US" dirty="0"/>
          </a:p>
        </p:txBody>
      </p:sp>
    </p:spTree>
    <p:extLst>
      <p:ext uri="{BB962C8B-B14F-4D97-AF65-F5344CB8AC3E}">
        <p14:creationId xmlns:p14="http://schemas.microsoft.com/office/powerpoint/2010/main" val="32588771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3.6 – Data</a:t>
            </a:r>
            <a:r>
              <a:rPr lang="en-US" sz="1200" b="0" baseline="0" dirty="0"/>
              <a:t> Encapsulation</a:t>
            </a:r>
            <a:endParaRPr lang="en-GB" b="0" dirty="0"/>
          </a:p>
          <a:p>
            <a:pPr>
              <a:lnSpc>
                <a:spcPct val="80000"/>
              </a:lnSpc>
              <a:buFontTx/>
              <a:buNone/>
            </a:pPr>
            <a:r>
              <a:rPr lang="en-US" dirty="0">
                <a:latin typeface="Arial" charset="0"/>
              </a:rPr>
              <a:t>3.6.1 – Segmenting</a:t>
            </a:r>
            <a:r>
              <a:rPr lang="en-US" baseline="0" dirty="0">
                <a:latin typeface="Arial" charset="0"/>
              </a:rPr>
              <a:t> Messages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8014124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3.6 – Data</a:t>
            </a:r>
            <a:r>
              <a:rPr lang="en-US" sz="1200" b="0" baseline="0" dirty="0"/>
              <a:t> Encapsulation</a:t>
            </a:r>
            <a:endParaRPr lang="en-GB" b="0" dirty="0"/>
          </a:p>
          <a:p>
            <a:pPr>
              <a:lnSpc>
                <a:spcPct val="80000"/>
              </a:lnSpc>
              <a:buFontTx/>
              <a:buNone/>
            </a:pPr>
            <a:r>
              <a:rPr lang="en-US" dirty="0">
                <a:latin typeface="Arial" charset="0"/>
              </a:rPr>
              <a:t>3.6.2 – Sequencing</a:t>
            </a:r>
            <a:r>
              <a:rPr lang="en-US" baseline="0" dirty="0">
                <a:latin typeface="Arial"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0617837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3.6 – Data</a:t>
            </a:r>
            <a:r>
              <a:rPr lang="en-US" sz="1200" b="0" baseline="0" dirty="0"/>
              <a:t> Encapsulation</a:t>
            </a:r>
            <a:endParaRPr lang="en-GB" b="0" dirty="0"/>
          </a:p>
          <a:p>
            <a:pPr>
              <a:lnSpc>
                <a:spcPct val="80000"/>
              </a:lnSpc>
              <a:buFontTx/>
              <a:buNone/>
            </a:pPr>
            <a:r>
              <a:rPr lang="en-US" dirty="0">
                <a:latin typeface="Arial" charset="0"/>
              </a:rPr>
              <a:t>3.6.3 – </a:t>
            </a:r>
            <a:r>
              <a:rPr lang="en-US" altLang="en-US" dirty="0"/>
              <a:t>Protocol Data Units</a:t>
            </a:r>
            <a:r>
              <a:rPr lang="en-US" baseline="0" dirty="0">
                <a:latin typeface="Arial"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4371880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3.6 – Data</a:t>
            </a:r>
            <a:r>
              <a:rPr lang="en-US" sz="1200" b="0" baseline="0" dirty="0"/>
              <a:t> Encapsulation</a:t>
            </a:r>
            <a:endParaRPr lang="en-GB" b="0" dirty="0"/>
          </a:p>
          <a:p>
            <a:pPr>
              <a:lnSpc>
                <a:spcPct val="80000"/>
              </a:lnSpc>
              <a:buFontTx/>
              <a:buNone/>
            </a:pPr>
            <a:r>
              <a:rPr lang="en-US" dirty="0">
                <a:latin typeface="Arial" charset="0"/>
              </a:rPr>
              <a:t>3.6.4 – </a:t>
            </a:r>
            <a:r>
              <a:rPr lang="en-US" sz="1200" kern="1200" dirty="0">
                <a:solidFill>
                  <a:schemeClr val="tx1"/>
                </a:solidFill>
                <a:latin typeface="Arial" charset="0"/>
                <a:ea typeface="ＭＳ Ｐゴシック" charset="0"/>
                <a:cs typeface="ＭＳ Ｐゴシック" charset="0"/>
              </a:rPr>
              <a:t> </a:t>
            </a:r>
            <a:r>
              <a:rPr lang="en-US" altLang="en-US" dirty="0"/>
              <a:t>Encapsulation Example</a:t>
            </a:r>
          </a:p>
          <a:p>
            <a:pPr marL="0" marR="0" lvl="0" indent="0" algn="l" defTabSz="457200" rtl="0" eaLnBrk="1" fontAlgn="auto" latinLnBrk="0" hangingPunct="1">
              <a:lnSpc>
                <a:spcPct val="80000"/>
              </a:lnSpc>
              <a:spcBef>
                <a:spcPts val="0"/>
              </a:spcBef>
              <a:spcAft>
                <a:spcPts val="0"/>
              </a:spcAft>
              <a:buClrTx/>
              <a:buSzTx/>
              <a:buFontTx/>
              <a:buNone/>
              <a:tabLst/>
              <a:defRPr/>
            </a:pPr>
            <a:endParaRPr lang="en-GB" b="0" dirty="0"/>
          </a:p>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1027410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3.6 – Data</a:t>
            </a:r>
            <a:r>
              <a:rPr lang="en-US" sz="1200" b="0" baseline="0" dirty="0"/>
              <a:t> Encapsulation</a:t>
            </a:r>
            <a:endParaRPr lang="en-GB" b="0" dirty="0"/>
          </a:p>
          <a:p>
            <a:pPr>
              <a:lnSpc>
                <a:spcPct val="80000"/>
              </a:lnSpc>
              <a:buFontTx/>
              <a:buNone/>
            </a:pPr>
            <a:r>
              <a:rPr lang="en-US" dirty="0">
                <a:latin typeface="Arial" charset="0"/>
              </a:rPr>
              <a:t>3.6.5 – </a:t>
            </a:r>
            <a:r>
              <a:rPr lang="en-US" altLang="en-US" dirty="0"/>
              <a:t>De-encapsulation Example</a:t>
            </a:r>
          </a:p>
          <a:p>
            <a:pPr>
              <a:buFontTx/>
              <a:buNone/>
            </a:pPr>
            <a:r>
              <a:rPr lang="en-US" dirty="0"/>
              <a:t>3.6.6 </a:t>
            </a:r>
            <a:r>
              <a:rPr lang="en-US" sz="1200" dirty="0">
                <a:effectLst/>
              </a:rPr>
              <a:t>– Check Your Understanding –</a:t>
            </a:r>
            <a:r>
              <a:rPr lang="en-US" sz="1200" baseline="0" dirty="0">
                <a:effectLst/>
              </a:rPr>
              <a:t> </a:t>
            </a:r>
            <a:r>
              <a:rPr lang="en-US" sz="1200" b="0" dirty="0"/>
              <a:t>Data</a:t>
            </a:r>
            <a:r>
              <a:rPr lang="en-US" sz="1200" b="0" baseline="0" dirty="0"/>
              <a:t> Encapsulation</a:t>
            </a:r>
            <a:endParaRPr lang="en-GB" b="0" dirty="0"/>
          </a:p>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973499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5740882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49</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marL="0" indent="0" eaLnBrk="1" hangingPunct="1">
              <a:buNone/>
            </a:pPr>
            <a:r>
              <a:rPr lang="en-US" dirty="0">
                <a:latin typeface="Arial" charset="0"/>
              </a:rPr>
              <a:t>Introduction to Networks v6.0</a:t>
            </a:r>
          </a:p>
          <a:p>
            <a:pPr>
              <a:buFontTx/>
              <a:buNone/>
            </a:pPr>
            <a:r>
              <a:rPr lang="en-US" sz="1300" b="0" dirty="0"/>
              <a:t>Chapter 3</a:t>
            </a:r>
            <a:r>
              <a:rPr lang="en-US" sz="1400" dirty="0">
                <a:solidFill>
                  <a:schemeClr val="bg1"/>
                </a:solidFill>
                <a:latin typeface="Arial" charset="0"/>
              </a:rPr>
              <a:t>: Network Protocols</a:t>
            </a:r>
            <a:r>
              <a:rPr lang="en-US" sz="1400" baseline="0" dirty="0">
                <a:solidFill>
                  <a:schemeClr val="bg1"/>
                </a:solidFill>
                <a:latin typeface="Arial" charset="0"/>
              </a:rPr>
              <a:t> and Communications</a:t>
            </a:r>
            <a:endParaRPr lang="en-GB" b="0" dirty="0"/>
          </a:p>
        </p:txBody>
      </p:sp>
    </p:spTree>
    <p:extLst>
      <p:ext uri="{BB962C8B-B14F-4D97-AF65-F5344CB8AC3E}">
        <p14:creationId xmlns:p14="http://schemas.microsoft.com/office/powerpoint/2010/main" val="29801509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3.7.1 – Addresses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9130171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3.7.2 – </a:t>
            </a:r>
            <a:r>
              <a:rPr lang="en-US" altLang="en-US" dirty="0"/>
              <a:t>Layer 3 Logical Address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11672351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3.7.2 – </a:t>
            </a:r>
            <a:r>
              <a:rPr lang="en-US" altLang="en-US" dirty="0"/>
              <a:t>Layer 3 Logical Address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1964448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3.1.4</a:t>
            </a:r>
            <a:r>
              <a:rPr lang="en-US" baseline="0" dirty="0">
                <a:latin typeface="Arial" charset="0"/>
              </a:rPr>
              <a:t> </a:t>
            </a:r>
            <a:r>
              <a:rPr lang="en-US" sz="1200" b="0" dirty="0"/>
              <a:t>– </a:t>
            </a:r>
            <a:r>
              <a:rPr lang="en-US" altLang="en-US" dirty="0"/>
              <a:t>Rules Establishment</a:t>
            </a:r>
            <a:endParaRPr lang="en-US" dirty="0"/>
          </a:p>
        </p:txBody>
      </p:sp>
    </p:spTree>
    <p:extLst>
      <p:ext uri="{BB962C8B-B14F-4D97-AF65-F5344CB8AC3E}">
        <p14:creationId xmlns:p14="http://schemas.microsoft.com/office/powerpoint/2010/main" val="4104383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3.7.3 – </a:t>
            </a:r>
            <a:r>
              <a:rPr lang="en-US" altLang="en-US" dirty="0"/>
              <a:t>Devices on the Same Network-</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18867741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3.7.4 – </a:t>
            </a:r>
            <a:r>
              <a:rPr lang="en-US" altLang="en-US" dirty="0"/>
              <a:t>Role of the Data Link Layer Addresses: Same IP Network</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21467271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3.7.5 – </a:t>
            </a:r>
            <a:r>
              <a:rPr lang="en-US" altLang="en-US" dirty="0"/>
              <a:t>Devices on a Remote Network</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6388236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3.7.6 – </a:t>
            </a:r>
            <a:r>
              <a:rPr lang="en-US" altLang="en-US" dirty="0"/>
              <a:t>Role of the Network Layer Addresses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10962320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3.7.7 – </a:t>
            </a:r>
            <a:r>
              <a:rPr lang="en-US" altLang="en-US" dirty="0"/>
              <a:t>Role of the Data Link Layer Addresses: Different IP Networks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29082270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3.7.7 – </a:t>
            </a:r>
            <a:r>
              <a:rPr lang="en-US" altLang="en-US" dirty="0"/>
              <a:t>Role of the Data Link Layer Addresses: Different IP Networks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8814186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3.7.8 – </a:t>
            </a:r>
            <a:r>
              <a:rPr lang="en-US" altLang="en-US" dirty="0"/>
              <a:t>Data Link Addresses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26523118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3.7.8 – </a:t>
            </a:r>
            <a:r>
              <a:rPr lang="en-US" altLang="en-US" dirty="0"/>
              <a:t>Data Link Addresses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18113435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3.7.8 – </a:t>
            </a:r>
            <a:r>
              <a:rPr lang="en-US" altLang="en-US" dirty="0"/>
              <a:t>Data Link Addresses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37428694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3.7.8 – </a:t>
            </a:r>
            <a:r>
              <a:rPr lang="en-US" altLang="en-US" dirty="0"/>
              <a:t>Data Link Addresses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1222151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3.1.4</a:t>
            </a:r>
            <a:r>
              <a:rPr lang="en-US" baseline="0" dirty="0">
                <a:latin typeface="Arial" charset="0"/>
              </a:rPr>
              <a:t> </a:t>
            </a:r>
            <a:r>
              <a:rPr lang="en-US" sz="1200" b="0" dirty="0"/>
              <a:t>– </a:t>
            </a:r>
            <a:r>
              <a:rPr lang="en-US" altLang="en-US" dirty="0"/>
              <a:t>Rules Establishment (Cont.)</a:t>
            </a:r>
            <a:endParaRPr lang="en-US" dirty="0"/>
          </a:p>
        </p:txBody>
      </p:sp>
    </p:spTree>
    <p:extLst>
      <p:ext uri="{BB962C8B-B14F-4D97-AF65-F5344CB8AC3E}">
        <p14:creationId xmlns:p14="http://schemas.microsoft.com/office/powerpoint/2010/main" val="425992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13322221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 name="Slide Number Placeholder 3"/>
          <p:cNvSpPr>
            <a:spLocks noGrp="1"/>
          </p:cNvSpPr>
          <p:nvPr>
            <p:ph type="sldNum" sz="quarter" idx="5"/>
          </p:nvPr>
        </p:nvSpPr>
        <p:spPr/>
        <p:txBody>
          <a:bodyPr/>
          <a:lstStyle/>
          <a:p>
            <a:pPr>
              <a:defRPr/>
            </a:pPr>
            <a:fld id="{2AC3B40C-7774-46A0-8FD7-D0857136B166}" type="slidenum">
              <a:rPr lang="en-US" smtClean="0"/>
              <a:pPr>
                <a:defRPr/>
              </a:pPr>
              <a:t>70</a:t>
            </a:fld>
            <a:endParaRPr lang="en-US"/>
          </a:p>
        </p:txBody>
      </p:sp>
    </p:spTree>
    <p:extLst>
      <p:ext uri="{BB962C8B-B14F-4D97-AF65-F5344CB8AC3E}">
        <p14:creationId xmlns:p14="http://schemas.microsoft.com/office/powerpoint/2010/main" val="1180992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3.1.5</a:t>
            </a:r>
            <a:r>
              <a:rPr lang="en-US" baseline="0" dirty="0">
                <a:latin typeface="Arial" charset="0"/>
              </a:rPr>
              <a:t> </a:t>
            </a:r>
            <a:r>
              <a:rPr lang="en-US" sz="1200" b="0" dirty="0"/>
              <a:t>– </a:t>
            </a:r>
            <a:r>
              <a:rPr lang="en-US" altLang="en-US" dirty="0"/>
              <a:t>Network Protocol Requirements</a:t>
            </a:r>
            <a:endParaRPr lang="en-US" dirty="0"/>
          </a:p>
        </p:txBody>
      </p:sp>
    </p:spTree>
    <p:extLst>
      <p:ext uri="{BB962C8B-B14F-4D97-AF65-F5344CB8AC3E}">
        <p14:creationId xmlns:p14="http://schemas.microsoft.com/office/powerpoint/2010/main" val="2232137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11</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3.1.6</a:t>
            </a:r>
            <a:r>
              <a:rPr lang="en-US" baseline="0" dirty="0">
                <a:latin typeface="Arial" charset="0"/>
              </a:rPr>
              <a:t> </a:t>
            </a:r>
            <a:r>
              <a:rPr lang="en-US" sz="1200" b="0" dirty="0"/>
              <a:t>– </a:t>
            </a:r>
            <a:r>
              <a:rPr lang="en-US" altLang="en-US" dirty="0"/>
              <a:t>Message Encoding</a:t>
            </a:r>
            <a:endParaRPr lang="en-US" baseline="0" dirty="0">
              <a:latin typeface="Arial" charset="0"/>
            </a:endParaRPr>
          </a:p>
          <a:p>
            <a:pPr>
              <a:lnSpc>
                <a:spcPct val="80000"/>
              </a:lnSpc>
              <a:buFontTx/>
              <a:buNone/>
            </a:pPr>
            <a:endParaRPr lang="en-US" dirty="0"/>
          </a:p>
        </p:txBody>
      </p:sp>
    </p:spTree>
    <p:extLst>
      <p:ext uri="{BB962C8B-B14F-4D97-AF65-F5344CB8AC3E}">
        <p14:creationId xmlns:p14="http://schemas.microsoft.com/office/powerpoint/2010/main" val="133221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12</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3.1.7</a:t>
            </a:r>
            <a:r>
              <a:rPr lang="en-US" baseline="0" dirty="0">
                <a:latin typeface="Arial" charset="0"/>
              </a:rPr>
              <a:t> </a:t>
            </a:r>
            <a:r>
              <a:rPr lang="en-US" sz="1200" b="0" dirty="0"/>
              <a:t>– </a:t>
            </a:r>
            <a:r>
              <a:rPr lang="en-US" altLang="en-US" dirty="0"/>
              <a:t>Message Formatting and Encapsulation</a:t>
            </a:r>
            <a:endParaRPr lang="en-US" dirty="0"/>
          </a:p>
        </p:txBody>
      </p:sp>
    </p:spTree>
    <p:extLst>
      <p:ext uri="{BB962C8B-B14F-4D97-AF65-F5344CB8AC3E}">
        <p14:creationId xmlns:p14="http://schemas.microsoft.com/office/powerpoint/2010/main" val="44959793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87042" name="Rectangle 2"/>
          <p:cNvSpPr>
            <a:spLocks noGrp="1" noChangeArrowheads="1"/>
          </p:cNvSpPr>
          <p:nvPr>
            <p:ph type="ctrTitle"/>
          </p:nvPr>
        </p:nvSpPr>
        <p:spPr>
          <a:xfrm>
            <a:off x="2172456" y="2200277"/>
            <a:ext cx="6754812" cy="1470025"/>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3727655" y="3879851"/>
            <a:ext cx="5185325" cy="175260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3745506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798092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3932647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4364829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151115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8951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39140138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4914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05085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50135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40957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2" name="Title 1"/>
          <p:cNvSpPr>
            <a:spLocks noGrp="1"/>
          </p:cNvSpPr>
          <p:nvPr>
            <p:ph type="title"/>
          </p:nvPr>
        </p:nvSpPr>
        <p:spPr>
          <a:xfrm>
            <a:off x="722313" y="4406902"/>
            <a:ext cx="7772400" cy="1362075"/>
          </a:xfrm>
        </p:spPr>
        <p:txBody>
          <a:bodyPr anchor="t"/>
          <a:lstStyle>
            <a:lvl1pPr algn="r">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2991660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tx2"/>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1838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Tree>
    <p:extLst>
      <p:ext uri="{BB962C8B-B14F-4D97-AF65-F5344CB8AC3E}">
        <p14:creationId xmlns:p14="http://schemas.microsoft.com/office/powerpoint/2010/main" val="25899666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69667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41042459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4213782"/>
            <a:ext cx="8717438" cy="195841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01624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05033" y="4213782"/>
            <a:ext cx="8717438" cy="195841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9862969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31229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34697437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endParaRPr lang="en-US"/>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spTree>
    <p:extLst>
      <p:ext uri="{BB962C8B-B14F-4D97-AF65-F5344CB8AC3E}">
        <p14:creationId xmlns:p14="http://schemas.microsoft.com/office/powerpoint/2010/main" val="21404503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endParaRPr lang="en-US"/>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spTree>
    <p:extLst>
      <p:ext uri="{BB962C8B-B14F-4D97-AF65-F5344CB8AC3E}">
        <p14:creationId xmlns:p14="http://schemas.microsoft.com/office/powerpoint/2010/main" val="3895447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9144000" cy="6618514"/>
          </a:xfrm>
          <a:prstGeom prst="rect">
            <a:avLst/>
          </a:prstGeom>
        </p:spPr>
      </p:pic>
      <p:sp>
        <p:nvSpPr>
          <p:cNvPr id="2" name="Title 1"/>
          <p:cNvSpPr>
            <a:spLocks noGrp="1"/>
          </p:cNvSpPr>
          <p:nvPr>
            <p:ph type="title"/>
          </p:nvPr>
        </p:nvSpPr>
        <p:spPr>
          <a:xfrm>
            <a:off x="417513" y="127003"/>
            <a:ext cx="7365773" cy="1362075"/>
          </a:xfrm>
        </p:spPr>
        <p:txBody>
          <a:bodyPr anchor="b"/>
          <a:lstStyle>
            <a:lvl1pPr algn="l">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1589576"/>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19428613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bg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endParaRPr lang="en-US" dirty="0"/>
          </a:p>
        </p:txBody>
      </p:sp>
    </p:spTree>
    <p:extLst>
      <p:ext uri="{BB962C8B-B14F-4D97-AF65-F5344CB8AC3E}">
        <p14:creationId xmlns:p14="http://schemas.microsoft.com/office/powerpoint/2010/main" val="7285880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tx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Tree>
    <p:extLst>
      <p:ext uri="{BB962C8B-B14F-4D97-AF65-F5344CB8AC3E}">
        <p14:creationId xmlns:p14="http://schemas.microsoft.com/office/powerpoint/2010/main" val="42543858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190501" y="1697038"/>
            <a:ext cx="35814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8608210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190501" y="1697038"/>
            <a:ext cx="35814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37711974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96551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4148603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04322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32930271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3803650" y="273052"/>
            <a:ext cx="5111750" cy="5853113"/>
          </a:xfrm>
        </p:spPr>
        <p:txBody>
          <a:bodyPr/>
          <a:lstStyle>
            <a:lvl1pPr>
              <a:defRPr sz="2400">
                <a:solidFill>
                  <a:schemeClr val="tx2"/>
                </a:solidFill>
              </a:defRPr>
            </a:lvl1pPr>
            <a:lvl2pPr>
              <a:defRPr sz="2100">
                <a:solidFill>
                  <a:schemeClr val="accent6"/>
                </a:solidFill>
              </a:defRPr>
            </a:lvl2pPr>
            <a:lvl3pPr>
              <a:defRPr sz="1800">
                <a:solidFill>
                  <a:schemeClr val="accent6"/>
                </a:solidFill>
              </a:defRPr>
            </a:lvl3pPr>
            <a:lvl4pPr>
              <a:defRPr sz="1500">
                <a:solidFill>
                  <a:schemeClr val="accent6"/>
                </a:solidFill>
              </a:defRPr>
            </a:lvl4pPr>
            <a:lvl5pPr>
              <a:defRPr sz="1500">
                <a:solidFill>
                  <a:schemeClr val="accent6"/>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85340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38036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58997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endParaRPr lang="en-MY" dirty="0"/>
          </a:p>
        </p:txBody>
      </p:sp>
      <p:sp>
        <p:nvSpPr>
          <p:cNvPr id="2" name="Title 1"/>
          <p:cNvSpPr>
            <a:spLocks noGrp="1"/>
          </p:cNvSpPr>
          <p:nvPr>
            <p:ph type="title"/>
          </p:nvPr>
        </p:nvSpPr>
        <p:spPr>
          <a:xfrm>
            <a:off x="417513" y="3685881"/>
            <a:ext cx="7365773" cy="1362075"/>
          </a:xfrm>
        </p:spPr>
        <p:txBody>
          <a:bodyPr anchor="b"/>
          <a:lstStyle>
            <a:lvl1pPr algn="l">
              <a:defRPr sz="225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21969188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7064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20387443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40440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11350"/>
            <a:ext cx="91440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8"/>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6" name="Rectangle 279"/>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sp>
        <p:nvSpPr>
          <p:cNvPr id="7" name="Rectangle 280"/>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7F1BC4EF-034A-F647-AA58-B71D58802FDB}" type="slidenum">
              <a:rPr lang="en-US" sz="1000">
                <a:solidFill>
                  <a:srgbClr val="D3D3D3"/>
                </a:solidFill>
              </a:rPr>
              <a:pPr algn="r" defTabSz="814388">
                <a:lnSpc>
                  <a:spcPct val="100000"/>
                </a:lnSpc>
              </a:pPr>
              <a:t>‹#›</a:t>
            </a:fld>
            <a:endParaRPr lang="en-US" sz="1000">
              <a:solidFill>
                <a:srgbClr val="D3D3D3"/>
              </a:solidFill>
            </a:endParaRPr>
          </a:p>
        </p:txBody>
      </p:sp>
      <p:pic>
        <p:nvPicPr>
          <p:cNvPr id="9" name="Picture 331" descr="Cisco_New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33"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dirty="0"/>
              <a:t>Click to edit Master title style</a:t>
            </a:r>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dirty="0"/>
              <a:t>Click to edit Master subtitle style</a:t>
            </a:r>
          </a:p>
        </p:txBody>
      </p:sp>
    </p:spTree>
    <p:extLst>
      <p:ext uri="{BB962C8B-B14F-4D97-AF65-F5344CB8AC3E}">
        <p14:creationId xmlns:p14="http://schemas.microsoft.com/office/powerpoint/2010/main" val="8848856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2pPr marL="457200" indent="-228600">
              <a:buFont typeface="Arial" panose="020B0604020202020204" pitchFamily="34" charset="0"/>
              <a:buChar char="•"/>
              <a:defRPr/>
            </a:lvl2pPr>
            <a:lvl3pPr marL="914400" indent="-225425">
              <a:buSzPct val="75000"/>
              <a:buFont typeface="Courier New" panose="02070309020205020404" pitchFamily="49" charset="0"/>
              <a:buChar char="o"/>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473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3228517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2319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3739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8482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569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17513" y="3685881"/>
            <a:ext cx="7365773" cy="1362075"/>
          </a:xfrm>
        </p:spPr>
        <p:txBody>
          <a:bodyPr anchor="b"/>
          <a:lstStyle>
            <a:lvl1pPr algn="l">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endParaRPr lang="en-MY" dirty="0"/>
          </a:p>
        </p:txBody>
      </p:sp>
    </p:spTree>
    <p:extLst>
      <p:ext uri="{BB962C8B-B14F-4D97-AF65-F5344CB8AC3E}">
        <p14:creationId xmlns:p14="http://schemas.microsoft.com/office/powerpoint/2010/main" val="1683839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542533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374911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86291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1607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lvl1pPr>
          </a:lstStyle>
          <a:p>
            <a:endParaRPr lang="en-US"/>
          </a:p>
        </p:txBody>
      </p:sp>
      <p:sp>
        <p:nvSpPr>
          <p:cNvPr id="2" name="Title 1"/>
          <p:cNvSpPr>
            <a:spLocks noGrp="1"/>
          </p:cNvSpPr>
          <p:nvPr>
            <p:ph type="title"/>
          </p:nvPr>
        </p:nvSpPr>
        <p:spPr>
          <a:xfrm>
            <a:off x="722313" y="4406902"/>
            <a:ext cx="7772400" cy="1362075"/>
          </a:xfrm>
        </p:spPr>
        <p:txBody>
          <a:bodyPr anchor="t"/>
          <a:lstStyle>
            <a:lvl1pPr algn="ctr">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ct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3141792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solidFill>
                  <a:schemeClr val="bg1"/>
                </a:solidFill>
              </a:defRPr>
            </a:lvl1pPr>
          </a:lstStyle>
          <a:p>
            <a:endParaRPr lang="en-US"/>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417513" y="127003"/>
            <a:ext cx="7011987" cy="1362075"/>
          </a:xfrm>
        </p:spPr>
        <p:txBody>
          <a:bodyPr anchor="b"/>
          <a:lstStyle>
            <a:lvl1pPr algn="l">
              <a:defRPr sz="225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417513" y="1589576"/>
            <a:ext cx="7011987" cy="1500187"/>
          </a:xfrm>
        </p:spPr>
        <p:txBody>
          <a:bodyPr anchor="t"/>
          <a:lstStyle>
            <a:lvl1pPr marL="0" indent="0" algn="l">
              <a:buNone/>
              <a:defRPr sz="1500">
                <a:solidFill>
                  <a:schemeClr val="accent6"/>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3589055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049413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391154371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microsoft.com/office/2007/relationships/hdphoto" Target="../media/hdphoto1.wdp"/><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image" Target="../media/image7.png"/><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2.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4" cstate="email">
            <a:extLst>
              <a:ext uri="{BEBA8EAE-BF5A-486C-A8C5-ECC9F3942E4B}">
                <a14:imgProps xmlns:a14="http://schemas.microsoft.com/office/drawing/2010/main">
                  <a14:imgLayer r:embed="rId45">
                    <a14:imgEffect>
                      <a14:saturation sat="66000"/>
                    </a14:imgEffect>
                  </a14:imgLayer>
                </a14:imgProps>
              </a:ext>
              <a:ext uri="{28A0092B-C50C-407E-A947-70E740481C1C}">
                <a14:useLocalDpi xmlns:a14="http://schemas.microsoft.com/office/drawing/2010/main" val="0"/>
              </a:ext>
            </a:extLst>
          </a:blip>
          <a:srcRect t="94815"/>
          <a:stretch/>
        </p:blipFill>
        <p:spPr>
          <a:xfrm>
            <a:off x="0" y="6502399"/>
            <a:ext cx="9144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190500" y="1697038"/>
            <a:ext cx="881062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8144693" y="6588371"/>
            <a:ext cx="1162594"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a:t>
            </a:r>
            <a:fld id="{7E7DF8DA-2BBC-4974-99EF-62657F72EFE3}" type="slidenum">
              <a:rPr lang="en-US" sz="600" smtClean="0">
                <a:solidFill>
                  <a:schemeClr val="bg2"/>
                </a:solidFill>
                <a:latin typeface="Montserrat" panose="00000500000000000000" pitchFamily="2" charset="0"/>
              </a:rPr>
              <a:pPr algn="ctr"/>
              <a:t>‹#›</a:t>
            </a:fld>
            <a:endParaRPr lang="en-US" sz="6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29381" y="6588371"/>
            <a:ext cx="2285194" cy="175433"/>
          </a:xfrm>
          <a:prstGeom prst="rect">
            <a:avLst/>
          </a:prstGeom>
          <a:noFill/>
        </p:spPr>
        <p:txBody>
          <a:bodyPr wrap="square" rtlCol="0">
            <a:spAutoFit/>
          </a:bodyPr>
          <a:lstStyle>
            <a:defPPr>
              <a:defRPr lang="en-US"/>
            </a:defPPr>
            <a:lvl1pPr algn="ctr">
              <a:defRPr sz="600">
                <a:solidFill>
                  <a:schemeClr val="bg2"/>
                </a:solidFill>
                <a:latin typeface="Montserrat" panose="00000500000000000000" pitchFamily="2" charset="0"/>
              </a:defRPr>
            </a:lvl1pPr>
          </a:lstStyle>
          <a:p>
            <a:pPr lvl="0"/>
            <a:r>
              <a:rPr lang="en-US" dirty="0"/>
              <a:t>AICT012-4-2-NWT-Networking Technologies</a:t>
            </a: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3360421" y="6572476"/>
            <a:ext cx="2547257" cy="175433"/>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Protocols and Models</a:t>
            </a:r>
          </a:p>
        </p:txBody>
      </p:sp>
    </p:spTree>
    <p:extLst>
      <p:ext uri="{BB962C8B-B14F-4D97-AF65-F5344CB8AC3E}">
        <p14:creationId xmlns:p14="http://schemas.microsoft.com/office/powerpoint/2010/main" val="3333118017"/>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 id="2147484109" r:id="rId9"/>
    <p:sldLayoutId id="2147484110" r:id="rId10"/>
    <p:sldLayoutId id="2147484111" r:id="rId11"/>
    <p:sldLayoutId id="2147484112" r:id="rId12"/>
    <p:sldLayoutId id="2147484113" r:id="rId13"/>
    <p:sldLayoutId id="2147484114" r:id="rId14"/>
    <p:sldLayoutId id="2147484115" r:id="rId15"/>
    <p:sldLayoutId id="2147484116" r:id="rId16"/>
    <p:sldLayoutId id="2147484117" r:id="rId17"/>
    <p:sldLayoutId id="2147484118" r:id="rId18"/>
    <p:sldLayoutId id="2147484119" r:id="rId19"/>
    <p:sldLayoutId id="2147484120" r:id="rId20"/>
    <p:sldLayoutId id="2147484121" r:id="rId21"/>
    <p:sldLayoutId id="2147484122" r:id="rId22"/>
    <p:sldLayoutId id="2147484123" r:id="rId23"/>
    <p:sldLayoutId id="2147484124" r:id="rId24"/>
    <p:sldLayoutId id="2147484125" r:id="rId25"/>
    <p:sldLayoutId id="2147484126" r:id="rId26"/>
    <p:sldLayoutId id="2147484127" r:id="rId27"/>
    <p:sldLayoutId id="2147484128" r:id="rId28"/>
    <p:sldLayoutId id="2147484129" r:id="rId29"/>
    <p:sldLayoutId id="2147484130" r:id="rId30"/>
    <p:sldLayoutId id="2147484131" r:id="rId31"/>
    <p:sldLayoutId id="2147484132" r:id="rId32"/>
    <p:sldLayoutId id="2147484133" r:id="rId33"/>
    <p:sldLayoutId id="2147484134" r:id="rId34"/>
    <p:sldLayoutId id="2147484135" r:id="rId35"/>
    <p:sldLayoutId id="2147484136" r:id="rId36"/>
    <p:sldLayoutId id="2147484137" r:id="rId37"/>
    <p:sldLayoutId id="2147484138" r:id="rId38"/>
    <p:sldLayoutId id="2147484139" r:id="rId39"/>
    <p:sldLayoutId id="2147484140" r:id="rId40"/>
    <p:sldLayoutId id="2147484141" r:id="rId41"/>
    <p:sldLayoutId id="2147484142" r:id="rId42"/>
  </p:sldLayoutIdLst>
  <p:hf hdr="0" ftr="0" dt="0"/>
  <p:txStyles>
    <p:titleStyle>
      <a:lvl1pPr algn="l" rtl="0" eaLnBrk="0" fontAlgn="base" hangingPunct="0">
        <a:spcBef>
          <a:spcPct val="0"/>
        </a:spcBef>
        <a:spcAft>
          <a:spcPct val="0"/>
        </a:spcAft>
        <a:defRPr sz="225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2700">
          <a:solidFill>
            <a:schemeClr val="tx2"/>
          </a:solidFill>
          <a:latin typeface="Arial" charset="0"/>
        </a:defRPr>
      </a:lvl2pPr>
      <a:lvl3pPr algn="ctr" rtl="0" eaLnBrk="0" fontAlgn="base" hangingPunct="0">
        <a:spcBef>
          <a:spcPct val="0"/>
        </a:spcBef>
        <a:spcAft>
          <a:spcPct val="0"/>
        </a:spcAft>
        <a:defRPr sz="2700">
          <a:solidFill>
            <a:schemeClr val="tx2"/>
          </a:solidFill>
          <a:latin typeface="Arial" charset="0"/>
        </a:defRPr>
      </a:lvl3pPr>
      <a:lvl4pPr algn="ctr" rtl="0" eaLnBrk="0" fontAlgn="base" hangingPunct="0">
        <a:spcBef>
          <a:spcPct val="0"/>
        </a:spcBef>
        <a:spcAft>
          <a:spcPct val="0"/>
        </a:spcAft>
        <a:defRPr sz="2700">
          <a:solidFill>
            <a:schemeClr val="tx2"/>
          </a:solidFill>
          <a:latin typeface="Arial" charset="0"/>
        </a:defRPr>
      </a:lvl4pPr>
      <a:lvl5pPr algn="ctr" rtl="0" eaLnBrk="0" fontAlgn="base" hangingPunct="0">
        <a:spcBef>
          <a:spcPct val="0"/>
        </a:spcBef>
        <a:spcAft>
          <a:spcPct val="0"/>
        </a:spcAft>
        <a:defRPr sz="2700">
          <a:solidFill>
            <a:schemeClr val="tx2"/>
          </a:solidFill>
          <a:latin typeface="Arial" charset="0"/>
        </a:defRPr>
      </a:lvl5pPr>
      <a:lvl6pPr marL="342900" algn="ctr" rtl="0" fontAlgn="base">
        <a:spcBef>
          <a:spcPct val="0"/>
        </a:spcBef>
        <a:spcAft>
          <a:spcPct val="0"/>
        </a:spcAft>
        <a:defRPr sz="2700">
          <a:solidFill>
            <a:schemeClr val="tx2"/>
          </a:solidFill>
          <a:latin typeface="Arial" charset="0"/>
        </a:defRPr>
      </a:lvl6pPr>
      <a:lvl7pPr marL="685800" algn="ctr" rtl="0" fontAlgn="base">
        <a:spcBef>
          <a:spcPct val="0"/>
        </a:spcBef>
        <a:spcAft>
          <a:spcPct val="0"/>
        </a:spcAft>
        <a:defRPr sz="2700">
          <a:solidFill>
            <a:schemeClr val="tx2"/>
          </a:solidFill>
          <a:latin typeface="Arial" charset="0"/>
        </a:defRPr>
      </a:lvl7pPr>
      <a:lvl8pPr marL="1028700" algn="ctr" rtl="0" fontAlgn="base">
        <a:spcBef>
          <a:spcPct val="0"/>
        </a:spcBef>
        <a:spcAft>
          <a:spcPct val="0"/>
        </a:spcAft>
        <a:defRPr sz="2700">
          <a:solidFill>
            <a:schemeClr val="tx2"/>
          </a:solidFill>
          <a:latin typeface="Arial" charset="0"/>
        </a:defRPr>
      </a:lvl8pPr>
      <a:lvl9pPr marL="1371600" algn="ctr" rtl="0" fontAlgn="base">
        <a:spcBef>
          <a:spcPct val="0"/>
        </a:spcBef>
        <a:spcAft>
          <a:spcPct val="0"/>
        </a:spcAft>
        <a:defRPr sz="2700">
          <a:solidFill>
            <a:schemeClr val="tx2"/>
          </a:solidFill>
          <a:latin typeface="Arial" charset="0"/>
        </a:defRPr>
      </a:lvl9pPr>
    </p:titleStyle>
    <p:bodyStyle>
      <a:lvl1pPr marL="257175" indent="-257175" algn="l" rtl="0" eaLnBrk="0" fontAlgn="base" hangingPunct="0">
        <a:spcBef>
          <a:spcPct val="20000"/>
        </a:spcBef>
        <a:spcAft>
          <a:spcPct val="0"/>
        </a:spcAft>
        <a:buChar char="•"/>
        <a:defRPr sz="1875">
          <a:solidFill>
            <a:schemeClr val="tx1"/>
          </a:solidFill>
          <a:latin typeface="+mj-lt"/>
          <a:ea typeface="+mn-ea"/>
          <a:cs typeface="Calibri" panose="020F0502020204030204" pitchFamily="34" charset="0"/>
        </a:defRPr>
      </a:lvl1pPr>
      <a:lvl2pPr marL="557213" indent="-214313"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2pPr>
      <a:lvl3pPr marL="857250" indent="-171450" algn="l" rtl="0" eaLnBrk="0" fontAlgn="base" hangingPunct="0">
        <a:spcBef>
          <a:spcPct val="20000"/>
        </a:spcBef>
        <a:spcAft>
          <a:spcPct val="0"/>
        </a:spcAft>
        <a:buChar char="•"/>
        <a:defRPr sz="1350">
          <a:solidFill>
            <a:schemeClr val="tx1"/>
          </a:solidFill>
          <a:latin typeface="+mj-lt"/>
          <a:cs typeface="Calibri" panose="020F0502020204030204" pitchFamily="34" charset="0"/>
        </a:defRPr>
      </a:lvl3pPr>
      <a:lvl4pPr marL="1200150" indent="-171450" algn="l" rtl="0" eaLnBrk="0" fontAlgn="base" hangingPunct="0">
        <a:spcBef>
          <a:spcPct val="20000"/>
        </a:spcBef>
        <a:spcAft>
          <a:spcPct val="0"/>
        </a:spcAft>
        <a:buChar char="–"/>
        <a:defRPr sz="1125">
          <a:solidFill>
            <a:schemeClr val="tx1"/>
          </a:solidFill>
          <a:latin typeface="+mj-lt"/>
          <a:cs typeface="Calibri" panose="020F0502020204030204" pitchFamily="34" charset="0"/>
        </a:defRPr>
      </a:lvl4pPr>
      <a:lvl5pPr marL="1543050" indent="-171450" algn="l" rtl="0" eaLnBrk="0" fontAlgn="base" hangingPunct="0">
        <a:spcBef>
          <a:spcPct val="20000"/>
        </a:spcBef>
        <a:spcAft>
          <a:spcPct val="0"/>
        </a:spcAft>
        <a:buChar char="»"/>
        <a:defRPr sz="900">
          <a:solidFill>
            <a:schemeClr val="tx1"/>
          </a:solidFill>
          <a:latin typeface="+mj-lt"/>
          <a:cs typeface="Calibri" panose="020F0502020204030204" pitchFamily="34" charset="0"/>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146"/>
          <p:cNvSpPr>
            <a:spLocks noGrp="1" noChangeArrowheads="1"/>
          </p:cNvSpPr>
          <p:nvPr>
            <p:ph type="title"/>
          </p:nvPr>
        </p:nvSpPr>
        <p:spPr bwMode="auto">
          <a:xfrm>
            <a:off x="193868" y="394392"/>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3075" name="Rectangle 6281"/>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3076" name="Rectangle 6282"/>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6084AB3D-AE30-934E-B0BC-A74C2CCEE444}" type="slidenum">
              <a:rPr lang="en-US" sz="1000">
                <a:solidFill>
                  <a:srgbClr val="D3D3D3"/>
                </a:solidFill>
              </a:rPr>
              <a:pPr algn="r" defTabSz="814388">
                <a:lnSpc>
                  <a:spcPct val="100000"/>
                </a:lnSpc>
              </a:pPr>
              <a:t>‹#›</a:t>
            </a:fld>
            <a:endParaRPr lang="en-US" sz="1000">
              <a:solidFill>
                <a:srgbClr val="D3D3D3"/>
              </a:solidFill>
            </a:endParaRPr>
          </a:p>
        </p:txBody>
      </p:sp>
      <p:sp>
        <p:nvSpPr>
          <p:cNvPr id="3077" name="Rectangle 6284"/>
          <p:cNvSpPr>
            <a:spLocks noGrp="1" noChangeArrowheads="1"/>
          </p:cNvSpPr>
          <p:nvPr>
            <p:ph type="body" idx="1"/>
          </p:nvPr>
        </p:nvSpPr>
        <p:spPr bwMode="auto">
          <a:xfrm>
            <a:off x="213109" y="1539502"/>
            <a:ext cx="8733677" cy="4926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78" name="Rectangle 6312"/>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3079" name="Rectangle 6313"/>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pic>
        <p:nvPicPr>
          <p:cNvPr id="3080" name="Picture 8" descr="Rev08_Cisco_BrandBar10_060408.png"/>
          <p:cNvPicPr>
            <a:picLocks noChangeAspect="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0" y="0"/>
            <a:ext cx="91440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6"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Lst>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4.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4.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4.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4.xml"/><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4.xml"/><Relationship Id="rId1" Type="http://schemas.openxmlformats.org/officeDocument/2006/relationships/tags" Target="../tags/tag3.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4.xml"/><Relationship Id="rId1" Type="http://schemas.openxmlformats.org/officeDocument/2006/relationships/tags" Target="../tags/tag4.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4.xml"/><Relationship Id="rId1" Type="http://schemas.openxmlformats.org/officeDocument/2006/relationships/tags" Target="../tags/tag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44.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4.xml"/><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4.xml"/><Relationship Id="rId1" Type="http://schemas.openxmlformats.org/officeDocument/2006/relationships/tags" Target="../tags/tag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4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8.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4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44.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44.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4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4.xml"/><Relationship Id="rId1" Type="http://schemas.openxmlformats.org/officeDocument/2006/relationships/tags" Target="../tags/tag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44.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44.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44.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44.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44.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44.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44.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44.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44.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44.xml"/><Relationship Id="rId5" Type="http://schemas.openxmlformats.org/officeDocument/2006/relationships/image" Target="../media/image61.png"/><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44.xml"/><Relationship Id="rId5" Type="http://schemas.openxmlformats.org/officeDocument/2006/relationships/image" Target="../media/image63.png"/><Relationship Id="rId4" Type="http://schemas.openxmlformats.org/officeDocument/2006/relationships/customXml" Target="../ink/ink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44.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44.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4.xml"/><Relationship Id="rId1" Type="http://schemas.openxmlformats.org/officeDocument/2006/relationships/tags" Target="../tags/tag9.xml"/></Relationships>
</file>

<file path=ppt/slides/_rels/slide64.xml.rels><?xml version="1.0" encoding="UTF-8" standalone="yes"?>
<Relationships xmlns="http://schemas.openxmlformats.org/package/2006/relationships"><Relationship Id="rId2" Type="http://schemas.openxmlformats.org/officeDocument/2006/relationships/hyperlink" Target="https://www.youtube.com/watch?v=xaKvGnnuYmk" TargetMode="External"/><Relationship Id="rId1" Type="http://schemas.openxmlformats.org/officeDocument/2006/relationships/slideLayout" Target="../slideLayouts/slideLayout4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4.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E7D36455-D918-D69D-30C9-CB5F2C322E8B}"/>
              </a:ext>
            </a:extLst>
          </p:cNvPr>
          <p:cNvSpPr txBox="1">
            <a:spLocks noChangeArrowheads="1"/>
          </p:cNvSpPr>
          <p:nvPr/>
        </p:nvSpPr>
        <p:spPr bwMode="auto">
          <a:xfrm>
            <a:off x="2808098" y="2075497"/>
            <a:ext cx="6335902" cy="87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r" rtl="0" eaLnBrk="0" fontAlgn="base" hangingPunct="0">
              <a:spcBef>
                <a:spcPct val="0"/>
              </a:spcBef>
              <a:spcAft>
                <a:spcPct val="0"/>
              </a:spcAft>
              <a:defRPr sz="2400" b="1">
                <a:solidFill>
                  <a:schemeClr val="tx1"/>
                </a:solidFill>
                <a:latin typeface="Arial" charset="0"/>
                <a:ea typeface="ＭＳ Ｐゴシック" charset="0"/>
                <a:cs typeface="ＭＳ Ｐゴシック" charset="0"/>
              </a:defRPr>
            </a:lvl1pPr>
            <a:lvl2pPr marL="742950" indent="-285750" algn="ctr" rtl="0" eaLnBrk="0" fontAlgn="base" hangingPunct="0">
              <a:spcBef>
                <a:spcPct val="0"/>
              </a:spcBef>
              <a:spcAft>
                <a:spcPct val="0"/>
              </a:spcAft>
              <a:defRPr sz="2400">
                <a:solidFill>
                  <a:schemeClr val="tx1"/>
                </a:solidFill>
                <a:latin typeface="Arial" charset="0"/>
                <a:ea typeface="ＭＳ Ｐゴシック" charset="0"/>
              </a:defRPr>
            </a:lvl2pPr>
            <a:lvl3pPr marL="1143000" indent="-228600" algn="ctr" rtl="0" eaLnBrk="0" fontAlgn="base" hangingPunct="0">
              <a:spcBef>
                <a:spcPct val="0"/>
              </a:spcBef>
              <a:spcAft>
                <a:spcPct val="0"/>
              </a:spcAft>
              <a:defRPr sz="2400">
                <a:solidFill>
                  <a:schemeClr val="tx1"/>
                </a:solidFill>
                <a:latin typeface="Arial" charset="0"/>
                <a:ea typeface="ＭＳ Ｐゴシック" charset="0"/>
              </a:defRPr>
            </a:lvl3pPr>
            <a:lvl4pPr marL="1600200" indent="-228600" algn="ctr" rtl="0" eaLnBrk="0" fontAlgn="base" hangingPunct="0">
              <a:spcBef>
                <a:spcPct val="0"/>
              </a:spcBef>
              <a:spcAft>
                <a:spcPct val="0"/>
              </a:spcAft>
              <a:defRPr sz="2400">
                <a:solidFill>
                  <a:schemeClr val="tx1"/>
                </a:solidFill>
                <a:latin typeface="Arial" charset="0"/>
                <a:ea typeface="ＭＳ Ｐゴシック" charset="0"/>
              </a:defRPr>
            </a:lvl4pPr>
            <a:lvl5pPr marL="2057400" indent="-228600" algn="ctr" rtl="0" eaLnBrk="0" fontAlgn="base" hangingPunct="0">
              <a:spcBef>
                <a:spcPct val="0"/>
              </a:spcBef>
              <a:spcAft>
                <a:spcPct val="0"/>
              </a:spcAft>
              <a:defRPr sz="2400">
                <a:solidFill>
                  <a:schemeClr val="tx1"/>
                </a:solidFill>
                <a:latin typeface="Arial" charset="0"/>
                <a:ea typeface="ＭＳ Ｐゴシック" charset="0"/>
              </a:defRPr>
            </a:lvl5pPr>
            <a:lvl6pPr marL="2514600" indent="-228600" algn="ctr" rtl="0"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rtl="0"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rtl="0"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rtl="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00000"/>
              </a:lnSpc>
            </a:pPr>
            <a:r>
              <a:rPr lang="en-US" sz="3564" kern="0" dirty="0">
                <a:solidFill>
                  <a:srgbClr val="FFC000"/>
                </a:solidFill>
                <a:latin typeface="+mn-lt"/>
              </a:rPr>
              <a:t>Networking Technologies </a:t>
            </a:r>
          </a:p>
          <a:p>
            <a:pPr eaLnBrk="1" hangingPunct="1">
              <a:lnSpc>
                <a:spcPct val="100000"/>
              </a:lnSpc>
            </a:pPr>
            <a:r>
              <a:rPr lang="en-US" sz="1501" kern="0" dirty="0">
                <a:solidFill>
                  <a:srgbClr val="FFC000"/>
                </a:solidFill>
                <a:latin typeface="+mn-lt"/>
              </a:rPr>
              <a:t>AICT012-4-2 and Version VE3</a:t>
            </a:r>
          </a:p>
        </p:txBody>
      </p:sp>
      <p:sp>
        <p:nvSpPr>
          <p:cNvPr id="5" name="Subtitle 2">
            <a:extLst>
              <a:ext uri="{FF2B5EF4-FFF2-40B4-BE49-F238E27FC236}">
                <a16:creationId xmlns:a16="http://schemas.microsoft.com/office/drawing/2014/main" id="{1DF78413-26AD-4739-C68B-409765ECA66F}"/>
              </a:ext>
            </a:extLst>
          </p:cNvPr>
          <p:cNvSpPr>
            <a:spLocks noGrp="1"/>
          </p:cNvSpPr>
          <p:nvPr>
            <p:ph type="subTitle" idx="1"/>
          </p:nvPr>
        </p:nvSpPr>
        <p:spPr>
          <a:xfrm>
            <a:off x="2601686" y="3676009"/>
            <a:ext cx="6415378" cy="1748137"/>
          </a:xfrm>
        </p:spPr>
        <p:txBody>
          <a:bodyPr/>
          <a:lstStyle/>
          <a:p>
            <a:r>
              <a:rPr lang="en-US" sz="2400" dirty="0">
                <a:latin typeface="+mn-lt"/>
              </a:rPr>
              <a:t>Protocols and Models</a:t>
            </a:r>
          </a:p>
          <a:p>
            <a:endParaRPr lang="en-US" dirty="0"/>
          </a:p>
        </p:txBody>
      </p:sp>
    </p:spTree>
    <p:extLst>
      <p:ext uri="{BB962C8B-B14F-4D97-AF65-F5344CB8AC3E}">
        <p14:creationId xmlns:p14="http://schemas.microsoft.com/office/powerpoint/2010/main" val="1478131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The Rules</a:t>
            </a:r>
            <a:br>
              <a:rPr lang="en-US" altLang="en-US" dirty="0"/>
            </a:br>
            <a:r>
              <a:rPr lang="en-US" altLang="en-US" dirty="0"/>
              <a:t>Network Protocol Requirements</a:t>
            </a:r>
          </a:p>
        </p:txBody>
      </p:sp>
      <p:sp>
        <p:nvSpPr>
          <p:cNvPr id="8195" name="Rectangle 6"/>
          <p:cNvSpPr>
            <a:spLocks noGrp="1" noChangeArrowheads="1"/>
          </p:cNvSpPr>
          <p:nvPr>
            <p:ph idx="1"/>
          </p:nvPr>
        </p:nvSpPr>
        <p:spPr>
          <a:xfrm>
            <a:off x="100858" y="1715696"/>
            <a:ext cx="8853286" cy="3060411"/>
          </a:xfrm>
        </p:spPr>
        <p:txBody>
          <a:bodyPr/>
          <a:lstStyle/>
          <a:p>
            <a:pPr marL="0" indent="0" algn="just">
              <a:buNone/>
            </a:pPr>
            <a:r>
              <a:rPr lang="en-US" sz="2000" dirty="0">
                <a:latin typeface="Century Gothic" panose="020B0502020202020204" pitchFamily="34" charset="0"/>
              </a:rPr>
              <a:t>Common computer protocols must be in agreement and include the following requirements: </a:t>
            </a:r>
          </a:p>
          <a:p>
            <a:pPr lvl="1" algn="just"/>
            <a:r>
              <a:rPr lang="en-US" dirty="0">
                <a:latin typeface="Century Gothic" panose="020B0502020202020204" pitchFamily="34" charset="0"/>
              </a:rPr>
              <a:t>Message encoding</a:t>
            </a:r>
          </a:p>
          <a:p>
            <a:pPr lvl="1" algn="just"/>
            <a:r>
              <a:rPr lang="en-US" dirty="0">
                <a:latin typeface="Century Gothic" panose="020B0502020202020204" pitchFamily="34" charset="0"/>
              </a:rPr>
              <a:t>Message formatting and encapsulation</a:t>
            </a:r>
          </a:p>
          <a:p>
            <a:pPr lvl="1" algn="just"/>
            <a:r>
              <a:rPr lang="en-US" dirty="0">
                <a:latin typeface="Century Gothic" panose="020B0502020202020204" pitchFamily="34" charset="0"/>
              </a:rPr>
              <a:t>Message size</a:t>
            </a:r>
          </a:p>
          <a:p>
            <a:pPr lvl="1" algn="just"/>
            <a:r>
              <a:rPr lang="en-US" dirty="0">
                <a:latin typeface="Century Gothic" panose="020B0502020202020204" pitchFamily="34" charset="0"/>
              </a:rPr>
              <a:t>Message timing</a:t>
            </a:r>
          </a:p>
          <a:p>
            <a:pPr lvl="1" algn="just"/>
            <a:r>
              <a:rPr lang="en-US" dirty="0">
                <a:latin typeface="Century Gothic" panose="020B0502020202020204" pitchFamily="34" charset="0"/>
              </a:rPr>
              <a:t>Message delivery options</a:t>
            </a:r>
          </a:p>
          <a:p>
            <a:pPr lvl="1" algn="just"/>
            <a:endParaRPr lang="en-US" sz="2400" dirty="0">
              <a:latin typeface="Century Gothic" panose="020B0502020202020204" pitchFamily="34" charset="0"/>
            </a:endParaRPr>
          </a:p>
        </p:txBody>
      </p:sp>
    </p:spTree>
    <p:extLst>
      <p:ext uri="{BB962C8B-B14F-4D97-AF65-F5344CB8AC3E}">
        <p14:creationId xmlns:p14="http://schemas.microsoft.com/office/powerpoint/2010/main" val="207501772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93868" y="302952"/>
            <a:ext cx="8772157" cy="838200"/>
          </a:xfrm>
        </p:spPr>
        <p:txBody>
          <a:bodyPr/>
          <a:lstStyle/>
          <a:p>
            <a:r>
              <a:rPr lang="en-US" altLang="en-US" sz="1600" dirty="0"/>
              <a:t>The Rules</a:t>
            </a:r>
            <a:br>
              <a:rPr lang="en-US" altLang="en-US" dirty="0"/>
            </a:br>
            <a:r>
              <a:rPr lang="en-US" altLang="en-US" dirty="0"/>
              <a:t>Message Encoding</a:t>
            </a:r>
          </a:p>
        </p:txBody>
      </p:sp>
      <p:sp>
        <p:nvSpPr>
          <p:cNvPr id="8195" name="Rectangle 6"/>
          <p:cNvSpPr>
            <a:spLocks noGrp="1" noChangeArrowheads="1"/>
          </p:cNvSpPr>
          <p:nvPr>
            <p:ph idx="1"/>
          </p:nvPr>
        </p:nvSpPr>
        <p:spPr>
          <a:xfrm>
            <a:off x="193868" y="1110672"/>
            <a:ext cx="8853286" cy="1068077"/>
          </a:xfrm>
        </p:spPr>
        <p:txBody>
          <a:bodyPr/>
          <a:lstStyle/>
          <a:p>
            <a:pPr algn="just">
              <a:buFont typeface="Arial" panose="020B0604020202020204" pitchFamily="34" charset="0"/>
              <a:buChar char="•"/>
            </a:pPr>
            <a:r>
              <a:rPr lang="en-US" sz="2000" dirty="0">
                <a:latin typeface="Century Gothic" panose="020B0502020202020204" pitchFamily="34" charset="0"/>
              </a:rPr>
              <a:t>Encoding is the process of converting information into another acceptable form for transmission. </a:t>
            </a:r>
          </a:p>
          <a:p>
            <a:pPr algn="just">
              <a:buFont typeface="Arial" panose="020B0604020202020204" pitchFamily="34" charset="0"/>
              <a:buChar char="•"/>
            </a:pPr>
            <a:r>
              <a:rPr lang="en-US" sz="2000" dirty="0">
                <a:latin typeface="Century Gothic" panose="020B0502020202020204" pitchFamily="34" charset="0"/>
              </a:rPr>
              <a:t>Decoding reverses this process to interpret the information. </a:t>
            </a:r>
          </a:p>
        </p:txBody>
      </p:sp>
      <p:pic>
        <p:nvPicPr>
          <p:cNvPr id="4098"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19201" y="2286000"/>
            <a:ext cx="6416040" cy="197381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099"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19201" y="4396976"/>
            <a:ext cx="6416040" cy="229338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115905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The Rules</a:t>
            </a:r>
            <a:br>
              <a:rPr lang="en-US" altLang="en-US" dirty="0"/>
            </a:br>
            <a:r>
              <a:rPr lang="en-US" altLang="en-US" dirty="0"/>
              <a:t>Message Formatting and Encapsulation</a:t>
            </a:r>
          </a:p>
        </p:txBody>
      </p:sp>
      <p:sp>
        <p:nvSpPr>
          <p:cNvPr id="8195" name="Rectangle 6"/>
          <p:cNvSpPr>
            <a:spLocks noGrp="1" noChangeArrowheads="1"/>
          </p:cNvSpPr>
          <p:nvPr>
            <p:ph idx="1"/>
          </p:nvPr>
        </p:nvSpPr>
        <p:spPr>
          <a:xfrm>
            <a:off x="112739" y="1232592"/>
            <a:ext cx="8853286" cy="1065356"/>
          </a:xfrm>
        </p:spPr>
        <p:txBody>
          <a:bodyPr/>
          <a:lstStyle/>
          <a:p>
            <a:pPr algn="just">
              <a:buFont typeface="Arial" panose="020B0604020202020204" pitchFamily="34" charset="0"/>
              <a:buChar char="•"/>
            </a:pPr>
            <a:r>
              <a:rPr lang="en-US" sz="2000" dirty="0">
                <a:latin typeface="Century Gothic" panose="020B0502020202020204" pitchFamily="34" charset="0"/>
              </a:rPr>
              <a:t>When a message is sent, it must use a specific format or structure. </a:t>
            </a:r>
          </a:p>
          <a:p>
            <a:pPr algn="just">
              <a:buFont typeface="Arial" panose="020B0604020202020204" pitchFamily="34" charset="0"/>
              <a:buChar char="•"/>
            </a:pPr>
            <a:r>
              <a:rPr lang="en-US" sz="2000" dirty="0">
                <a:latin typeface="Century Gothic" panose="020B0502020202020204" pitchFamily="34" charset="0"/>
              </a:rPr>
              <a:t>Message formats depend on the type of message and the channel that is used to deliver the message. </a:t>
            </a:r>
          </a:p>
        </p:txBody>
      </p:sp>
      <p:pic>
        <p:nvPicPr>
          <p:cNvPr id="5123"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65760" y="2576531"/>
            <a:ext cx="3476897" cy="3764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842657" y="2744170"/>
            <a:ext cx="5156542" cy="3428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888330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The Rules</a:t>
            </a:r>
            <a:br>
              <a:rPr lang="en-US" altLang="en-US" dirty="0"/>
            </a:br>
            <a:r>
              <a:rPr lang="en-US" altLang="en-US" dirty="0"/>
              <a:t>Message Size</a:t>
            </a:r>
          </a:p>
        </p:txBody>
      </p:sp>
      <p:sp>
        <p:nvSpPr>
          <p:cNvPr id="8195" name="Rectangle 6"/>
          <p:cNvSpPr>
            <a:spLocks noGrp="1" noChangeArrowheads="1"/>
          </p:cNvSpPr>
          <p:nvPr>
            <p:ph idx="1"/>
          </p:nvPr>
        </p:nvSpPr>
        <p:spPr>
          <a:xfrm>
            <a:off x="153303" y="1232592"/>
            <a:ext cx="8853286" cy="1297583"/>
          </a:xfrm>
        </p:spPr>
        <p:txBody>
          <a:bodyPr/>
          <a:lstStyle/>
          <a:p>
            <a:pPr marL="0" indent="0" algn="just">
              <a:buNone/>
            </a:pPr>
            <a:r>
              <a:rPr lang="en-US" sz="2000" dirty="0">
                <a:latin typeface="Century Gothic" panose="020B0502020202020204" pitchFamily="34" charset="0"/>
              </a:rPr>
              <a:t>Encoding between hosts must be in an appropriate format for the medium.</a:t>
            </a:r>
          </a:p>
          <a:p>
            <a:pPr lvl="1" algn="just"/>
            <a:r>
              <a:rPr lang="en-US" dirty="0">
                <a:latin typeface="Century Gothic" panose="020B0502020202020204" pitchFamily="34" charset="0"/>
              </a:rPr>
              <a:t>Messages sent across the network are converted to bits</a:t>
            </a:r>
          </a:p>
          <a:p>
            <a:pPr lvl="1" algn="just"/>
            <a:r>
              <a:rPr lang="en-US" dirty="0">
                <a:latin typeface="Century Gothic" panose="020B0502020202020204" pitchFamily="34" charset="0"/>
              </a:rPr>
              <a:t>The bits are encoded into a pattern of light, sound, or electrical impulses.</a:t>
            </a:r>
          </a:p>
          <a:p>
            <a:pPr lvl="1" algn="just"/>
            <a:r>
              <a:rPr lang="en-US" dirty="0">
                <a:latin typeface="Century Gothic" panose="020B0502020202020204" pitchFamily="34" charset="0"/>
              </a:rPr>
              <a:t>The destination host must decode the signals to interpret the message.</a:t>
            </a:r>
          </a:p>
        </p:txBody>
      </p:sp>
      <p:pic>
        <p:nvPicPr>
          <p:cNvPr id="6146"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94787" y="3901021"/>
            <a:ext cx="3581057" cy="2240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139842" y="3779100"/>
            <a:ext cx="3467117" cy="2240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174505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The Rules</a:t>
            </a:r>
            <a:br>
              <a:rPr lang="en-US" altLang="en-US" dirty="0"/>
            </a:br>
            <a:r>
              <a:rPr lang="en-US" altLang="en-US" dirty="0"/>
              <a:t>Message Timing</a:t>
            </a:r>
          </a:p>
        </p:txBody>
      </p:sp>
      <p:sp>
        <p:nvSpPr>
          <p:cNvPr id="8195" name="Rectangle 6"/>
          <p:cNvSpPr>
            <a:spLocks noGrp="1" noChangeArrowheads="1"/>
          </p:cNvSpPr>
          <p:nvPr>
            <p:ph idx="1"/>
          </p:nvPr>
        </p:nvSpPr>
        <p:spPr>
          <a:xfrm>
            <a:off x="153303" y="1461764"/>
            <a:ext cx="8853286" cy="3953697"/>
          </a:xfrm>
        </p:spPr>
        <p:txBody>
          <a:bodyPr/>
          <a:lstStyle/>
          <a:p>
            <a:pPr marL="0" indent="0" algn="just">
              <a:buNone/>
            </a:pPr>
            <a:r>
              <a:rPr lang="en-US" sz="2000" dirty="0">
                <a:latin typeface="Century Gothic" panose="020B0502020202020204" pitchFamily="34" charset="0"/>
              </a:rPr>
              <a:t>Message timing includes the following: </a:t>
            </a:r>
          </a:p>
          <a:p>
            <a:pPr marL="142875" lvl="1" indent="0" algn="just">
              <a:buNone/>
            </a:pPr>
            <a:r>
              <a:rPr lang="en-US" b="1" dirty="0">
                <a:latin typeface="Century Gothic" panose="020B0502020202020204" pitchFamily="34" charset="0"/>
              </a:rPr>
              <a:t>Flow Control –</a:t>
            </a:r>
            <a:r>
              <a:rPr lang="en-US" dirty="0">
                <a:latin typeface="Century Gothic" panose="020B0502020202020204" pitchFamily="34" charset="0"/>
              </a:rPr>
              <a:t> Manages the rate of data transmission and defines how much information can be sent and the speed at which it can be delivered.</a:t>
            </a:r>
          </a:p>
          <a:p>
            <a:pPr marL="142875" lvl="1" indent="0" algn="just">
              <a:buNone/>
            </a:pPr>
            <a:r>
              <a:rPr lang="en-US" b="1" dirty="0">
                <a:latin typeface="Century Gothic" panose="020B0502020202020204" pitchFamily="34" charset="0"/>
              </a:rPr>
              <a:t>Response Timeout –</a:t>
            </a:r>
            <a:r>
              <a:rPr lang="en-US" dirty="0">
                <a:latin typeface="Century Gothic" panose="020B0502020202020204" pitchFamily="34" charset="0"/>
              </a:rPr>
              <a:t> Manages how long a device waits when it does not hear a reply from the destination.</a:t>
            </a:r>
          </a:p>
          <a:p>
            <a:pPr marL="142875" lvl="1" indent="0" algn="just">
              <a:buNone/>
            </a:pPr>
            <a:r>
              <a:rPr lang="en-US" b="1" dirty="0">
                <a:latin typeface="Century Gothic" panose="020B0502020202020204" pitchFamily="34" charset="0"/>
              </a:rPr>
              <a:t>Access method -</a:t>
            </a:r>
            <a:r>
              <a:rPr lang="en-US" dirty="0">
                <a:latin typeface="Century Gothic" panose="020B0502020202020204" pitchFamily="34" charset="0"/>
              </a:rPr>
              <a:t> Determines when someone can send a message. </a:t>
            </a:r>
          </a:p>
          <a:p>
            <a:pPr lvl="2" algn="just"/>
            <a:r>
              <a:rPr lang="en-US" dirty="0">
                <a:latin typeface="Century Gothic" panose="020B0502020202020204" pitchFamily="34" charset="0"/>
              </a:rPr>
              <a:t>There may be various rules governing issues like “collisions”. This is when more than one device sends traffic at the same time and the messages become corrupt. </a:t>
            </a:r>
          </a:p>
          <a:p>
            <a:pPr lvl="2" algn="just"/>
            <a:r>
              <a:rPr lang="en-US" dirty="0">
                <a:latin typeface="Century Gothic" panose="020B0502020202020204" pitchFamily="34" charset="0"/>
              </a:rPr>
              <a:t>Some protocols are proactive and attempt to prevent collisions; other protocols are reactive and establish a recovery method after the collision occurs.</a:t>
            </a:r>
          </a:p>
          <a:p>
            <a:pPr marL="0" indent="0" algn="just">
              <a:buNone/>
            </a:pPr>
            <a:endParaRPr lang="en-US" sz="3200" dirty="0">
              <a:latin typeface="Century Gothic" panose="020B0502020202020204" pitchFamily="34" charset="0"/>
            </a:endParaRPr>
          </a:p>
        </p:txBody>
      </p:sp>
    </p:spTree>
    <p:extLst>
      <p:ext uri="{BB962C8B-B14F-4D97-AF65-F5344CB8AC3E}">
        <p14:creationId xmlns:p14="http://schemas.microsoft.com/office/powerpoint/2010/main" val="223899812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The Rules</a:t>
            </a:r>
            <a:br>
              <a:rPr lang="en-US" altLang="en-US" dirty="0"/>
            </a:br>
            <a:r>
              <a:rPr lang="en-US" altLang="en-US" dirty="0"/>
              <a:t>Message Delivery Options</a:t>
            </a:r>
          </a:p>
        </p:txBody>
      </p:sp>
      <p:sp>
        <p:nvSpPr>
          <p:cNvPr id="8195" name="Rectangle 6"/>
          <p:cNvSpPr>
            <a:spLocks noGrp="1" noChangeArrowheads="1"/>
          </p:cNvSpPr>
          <p:nvPr>
            <p:ph idx="1"/>
          </p:nvPr>
        </p:nvSpPr>
        <p:spPr>
          <a:xfrm>
            <a:off x="153303" y="1450960"/>
            <a:ext cx="8853286" cy="2252728"/>
          </a:xfrm>
        </p:spPr>
        <p:txBody>
          <a:bodyPr/>
          <a:lstStyle/>
          <a:p>
            <a:pPr marL="0" indent="0" algn="just">
              <a:buNone/>
            </a:pPr>
            <a:r>
              <a:rPr lang="en-US" sz="2000" dirty="0">
                <a:latin typeface="Century Gothic" panose="020B0502020202020204" pitchFamily="34" charset="0"/>
              </a:rPr>
              <a:t>Message delivery may one of the following methods: </a:t>
            </a:r>
          </a:p>
          <a:p>
            <a:pPr lvl="1" algn="just"/>
            <a:r>
              <a:rPr lang="en-US" b="1" dirty="0">
                <a:latin typeface="Century Gothic" panose="020B0502020202020204" pitchFamily="34" charset="0"/>
              </a:rPr>
              <a:t>Unicast –</a:t>
            </a:r>
            <a:r>
              <a:rPr lang="en-US" dirty="0">
                <a:latin typeface="Century Gothic" panose="020B0502020202020204" pitchFamily="34" charset="0"/>
              </a:rPr>
              <a:t> one to one communication</a:t>
            </a:r>
          </a:p>
          <a:p>
            <a:pPr lvl="1" algn="just"/>
            <a:r>
              <a:rPr lang="en-US" b="1" dirty="0">
                <a:latin typeface="Century Gothic" panose="020B0502020202020204" pitchFamily="34" charset="0"/>
              </a:rPr>
              <a:t>Multicast –</a:t>
            </a:r>
            <a:r>
              <a:rPr lang="en-US" dirty="0">
                <a:latin typeface="Century Gothic" panose="020B0502020202020204" pitchFamily="34" charset="0"/>
              </a:rPr>
              <a:t> one to many, typically not all</a:t>
            </a:r>
          </a:p>
          <a:p>
            <a:pPr lvl="1" algn="just"/>
            <a:r>
              <a:rPr lang="en-US" b="1" dirty="0">
                <a:latin typeface="Century Gothic" panose="020B0502020202020204" pitchFamily="34" charset="0"/>
              </a:rPr>
              <a:t>Broadcast </a:t>
            </a:r>
            <a:r>
              <a:rPr lang="en-US" dirty="0">
                <a:latin typeface="Century Gothic" panose="020B0502020202020204" pitchFamily="34" charset="0"/>
              </a:rPr>
              <a:t>– one to all</a:t>
            </a:r>
          </a:p>
          <a:p>
            <a:pPr lvl="1" algn="just"/>
            <a:endParaRPr lang="en-US" dirty="0">
              <a:latin typeface="Century Gothic" panose="020B0502020202020204" pitchFamily="34" charset="0"/>
            </a:endParaRPr>
          </a:p>
          <a:p>
            <a:pPr marL="0" indent="0" algn="just">
              <a:buNone/>
            </a:pPr>
            <a:r>
              <a:rPr lang="en-US" sz="1800" b="1" dirty="0">
                <a:latin typeface="Century Gothic" panose="020B0502020202020204" pitchFamily="34" charset="0"/>
              </a:rPr>
              <a:t>Note: </a:t>
            </a:r>
            <a:r>
              <a:rPr lang="en-US" sz="1800" dirty="0">
                <a:latin typeface="Century Gothic" panose="020B0502020202020204" pitchFamily="34" charset="0"/>
              </a:rPr>
              <a:t>Broadcasts are used in IPv4 networks, but are not an option for IPv6. Later we will also see “</a:t>
            </a:r>
            <a:r>
              <a:rPr lang="en-US" sz="1800" dirty="0" err="1">
                <a:latin typeface="Century Gothic" panose="020B0502020202020204" pitchFamily="34" charset="0"/>
              </a:rPr>
              <a:t>Anycast</a:t>
            </a:r>
            <a:r>
              <a:rPr lang="en-US" sz="1800" dirty="0">
                <a:latin typeface="Century Gothic" panose="020B0502020202020204" pitchFamily="34" charset="0"/>
              </a:rPr>
              <a:t>” as an additional delivery option for IPv6.</a:t>
            </a:r>
          </a:p>
          <a:p>
            <a:pPr marL="0" indent="0" algn="just">
              <a:buNone/>
            </a:pPr>
            <a:endParaRPr lang="en-US" sz="2000" dirty="0">
              <a:latin typeface="Century Gothic" panose="020B0502020202020204" pitchFamily="34" charset="0"/>
            </a:endParaRPr>
          </a:p>
        </p:txBody>
      </p:sp>
      <p:pic>
        <p:nvPicPr>
          <p:cNvPr id="717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3303" y="4252940"/>
            <a:ext cx="2769006" cy="206689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1"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017520" y="4252940"/>
            <a:ext cx="2704737" cy="206689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2" name="Picture 4"/>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17468" y="4252940"/>
            <a:ext cx="3189121" cy="206689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0370808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The Rules</a:t>
            </a:r>
            <a:br>
              <a:rPr lang="en-US" altLang="en-US" dirty="0"/>
            </a:br>
            <a:r>
              <a:rPr lang="en-US" altLang="en-US" dirty="0"/>
              <a:t>A Note About the Node Icon</a:t>
            </a:r>
          </a:p>
        </p:txBody>
      </p:sp>
      <p:sp>
        <p:nvSpPr>
          <p:cNvPr id="8195" name="Rectangle 6"/>
          <p:cNvSpPr>
            <a:spLocks noGrp="1" noChangeArrowheads="1"/>
          </p:cNvSpPr>
          <p:nvPr>
            <p:ph idx="1"/>
          </p:nvPr>
        </p:nvSpPr>
        <p:spPr>
          <a:xfrm>
            <a:off x="112739" y="1555004"/>
            <a:ext cx="8853286" cy="760555"/>
          </a:xfrm>
        </p:spPr>
        <p:txBody>
          <a:bodyPr/>
          <a:lstStyle/>
          <a:p>
            <a:pPr algn="just">
              <a:buFont typeface="Arial" panose="020B0604020202020204" pitchFamily="34" charset="0"/>
              <a:buChar char="•"/>
            </a:pPr>
            <a:r>
              <a:rPr lang="en-US" sz="2000" dirty="0">
                <a:latin typeface="Century Gothic" panose="020B0502020202020204" pitchFamily="34" charset="0"/>
              </a:rPr>
              <a:t>Documents may use the node icon , typically a circle, to represent all devices. </a:t>
            </a:r>
          </a:p>
          <a:p>
            <a:pPr algn="just">
              <a:buFont typeface="Arial" panose="020B0604020202020204" pitchFamily="34" charset="0"/>
              <a:buChar char="•"/>
            </a:pPr>
            <a:r>
              <a:rPr lang="en-US" sz="2000" dirty="0">
                <a:latin typeface="Century Gothic" panose="020B0502020202020204" pitchFamily="34" charset="0"/>
              </a:rPr>
              <a:t>The figure illustrates the use of the node icon for delivery options.</a:t>
            </a:r>
          </a:p>
          <a:p>
            <a:pPr marL="0" indent="0" algn="just">
              <a:buNone/>
            </a:pPr>
            <a:endParaRPr lang="en-US" sz="3200" dirty="0">
              <a:latin typeface="Century Gothic" panose="020B0502020202020204" pitchFamily="34" charset="0"/>
            </a:endParaRPr>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57275" y="2821148"/>
            <a:ext cx="7143750" cy="3571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997771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3.1 The Rules of Communication</a:t>
            </a:r>
            <a:endParaRPr lang="en-US" altLang="en-US" sz="5400" dirty="0"/>
          </a:p>
        </p:txBody>
      </p:sp>
    </p:spTree>
    <p:custDataLst>
      <p:tags r:id="rId1"/>
    </p:custDataLst>
    <p:extLst>
      <p:ext uri="{BB962C8B-B14F-4D97-AF65-F5344CB8AC3E}">
        <p14:creationId xmlns:p14="http://schemas.microsoft.com/office/powerpoint/2010/main" val="252995315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3.2 Protocols </a:t>
            </a:r>
            <a:endParaRPr lang="en-US" sz="2400" dirty="0">
              <a:solidFill>
                <a:srgbClr val="00B0F0"/>
              </a:solidFill>
            </a:endParaRPr>
          </a:p>
        </p:txBody>
      </p:sp>
    </p:spTree>
    <p:extLst>
      <p:ext uri="{BB962C8B-B14F-4D97-AF65-F5344CB8AC3E}">
        <p14:creationId xmlns:p14="http://schemas.microsoft.com/office/powerpoint/2010/main" val="2263864324"/>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Protocols</a:t>
            </a:r>
            <a:br>
              <a:rPr lang="en-US" altLang="en-US" dirty="0"/>
            </a:br>
            <a:r>
              <a:rPr lang="en-US" altLang="en-US" dirty="0"/>
              <a:t>Network Protocol Overview</a:t>
            </a:r>
          </a:p>
        </p:txBody>
      </p:sp>
      <p:sp>
        <p:nvSpPr>
          <p:cNvPr id="8195" name="Rectangle 6"/>
          <p:cNvSpPr>
            <a:spLocks noGrp="1" noChangeArrowheads="1"/>
          </p:cNvSpPr>
          <p:nvPr>
            <p:ph idx="1"/>
          </p:nvPr>
        </p:nvSpPr>
        <p:spPr>
          <a:xfrm>
            <a:off x="193868" y="1410537"/>
            <a:ext cx="2757714" cy="3611129"/>
          </a:xfrm>
        </p:spPr>
        <p:txBody>
          <a:bodyPr/>
          <a:lstStyle/>
          <a:p>
            <a:pPr marL="0" indent="0">
              <a:buNone/>
            </a:pPr>
            <a:r>
              <a:rPr lang="en-US" altLang="en-US" sz="1900" dirty="0">
                <a:latin typeface="Century Gothic" panose="020B0502020202020204" pitchFamily="34" charset="0"/>
              </a:rPr>
              <a:t>Network protocols define a common set of rules.</a:t>
            </a:r>
          </a:p>
          <a:p>
            <a:pPr>
              <a:buFont typeface="Arial" panose="020B0604020202020204" pitchFamily="34" charset="0"/>
              <a:buChar char="•"/>
            </a:pPr>
            <a:r>
              <a:rPr lang="en-US" altLang="en-US" sz="1900" dirty="0">
                <a:latin typeface="Century Gothic" panose="020B0502020202020204" pitchFamily="34" charset="0"/>
              </a:rPr>
              <a:t>Can be implemented on devices in:</a:t>
            </a:r>
          </a:p>
          <a:p>
            <a:pPr lvl="1"/>
            <a:r>
              <a:rPr lang="en-US" altLang="en-US" sz="1900" dirty="0">
                <a:latin typeface="Century Gothic" panose="020B0502020202020204" pitchFamily="34" charset="0"/>
              </a:rPr>
              <a:t>Software</a:t>
            </a:r>
          </a:p>
          <a:p>
            <a:pPr lvl="1"/>
            <a:r>
              <a:rPr lang="en-US" altLang="en-US" sz="1900" dirty="0">
                <a:latin typeface="Century Gothic" panose="020B0502020202020204" pitchFamily="34" charset="0"/>
              </a:rPr>
              <a:t>Hardware</a:t>
            </a:r>
          </a:p>
          <a:p>
            <a:pPr lvl="1"/>
            <a:r>
              <a:rPr lang="en-US" altLang="en-US" sz="1900" dirty="0">
                <a:latin typeface="Century Gothic" panose="020B0502020202020204" pitchFamily="34" charset="0"/>
              </a:rPr>
              <a:t>Both</a:t>
            </a:r>
          </a:p>
          <a:p>
            <a:pPr>
              <a:buFont typeface="Arial" panose="020B0604020202020204" pitchFamily="34" charset="0"/>
              <a:buChar char="•"/>
            </a:pPr>
            <a:r>
              <a:rPr lang="en-US" altLang="en-US" sz="1900" dirty="0">
                <a:latin typeface="Century Gothic" panose="020B0502020202020204" pitchFamily="34" charset="0"/>
              </a:rPr>
              <a:t>Protocols have their own:</a:t>
            </a:r>
          </a:p>
          <a:p>
            <a:pPr lvl="1"/>
            <a:r>
              <a:rPr lang="en-US" altLang="en-US" sz="1900" dirty="0">
                <a:latin typeface="Century Gothic" panose="020B0502020202020204" pitchFamily="34" charset="0"/>
              </a:rPr>
              <a:t>Function</a:t>
            </a:r>
          </a:p>
          <a:p>
            <a:pPr lvl="1"/>
            <a:r>
              <a:rPr lang="en-US" altLang="en-US" sz="1900" dirty="0">
                <a:latin typeface="Century Gothic" panose="020B0502020202020204" pitchFamily="34" charset="0"/>
              </a:rPr>
              <a:t>Format</a:t>
            </a:r>
          </a:p>
          <a:p>
            <a:pPr lvl="1"/>
            <a:r>
              <a:rPr lang="en-US" altLang="en-US" sz="1900" dirty="0">
                <a:latin typeface="Century Gothic" panose="020B0502020202020204" pitchFamily="34" charset="0"/>
              </a:rPr>
              <a:t>Rules</a:t>
            </a:r>
          </a:p>
          <a:p>
            <a:pPr marL="0" indent="0">
              <a:buNone/>
            </a:pPr>
            <a:r>
              <a:rPr lang="en-US" altLang="ja-JP" sz="1900" dirty="0">
                <a:latin typeface="Century Gothic" panose="020B0502020202020204" pitchFamily="34" charset="0"/>
              </a:rPr>
              <a:t> </a:t>
            </a:r>
          </a:p>
        </p:txBody>
      </p:sp>
      <p:graphicFrame>
        <p:nvGraphicFramePr>
          <p:cNvPr id="2" name="Table 1"/>
          <p:cNvGraphicFramePr>
            <a:graphicFrameLocks noGrp="1"/>
          </p:cNvGraphicFramePr>
          <p:nvPr>
            <p:extLst>
              <p:ext uri="{D42A27DB-BD31-4B8C-83A1-F6EECF244321}">
                <p14:modId xmlns:p14="http://schemas.microsoft.com/office/powerpoint/2010/main" val="1998613698"/>
              </p:ext>
            </p:extLst>
          </p:nvPr>
        </p:nvGraphicFramePr>
        <p:xfrm>
          <a:off x="3057524" y="1514900"/>
          <a:ext cx="5767161" cy="4380542"/>
        </p:xfrm>
        <a:graphic>
          <a:graphicData uri="http://schemas.openxmlformats.org/drawingml/2006/table">
            <a:tbl>
              <a:tblPr firstRow="1" bandRow="1">
                <a:tableStyleId>{5C22544A-7EE6-4342-B048-85BDC9FD1C3A}</a:tableStyleId>
              </a:tblPr>
              <a:tblGrid>
                <a:gridCol w="2071689">
                  <a:extLst>
                    <a:ext uri="{9D8B030D-6E8A-4147-A177-3AD203B41FA5}">
                      <a16:colId xmlns:a16="http://schemas.microsoft.com/office/drawing/2014/main" val="20000"/>
                    </a:ext>
                  </a:extLst>
                </a:gridCol>
                <a:gridCol w="3695472">
                  <a:extLst>
                    <a:ext uri="{9D8B030D-6E8A-4147-A177-3AD203B41FA5}">
                      <a16:colId xmlns:a16="http://schemas.microsoft.com/office/drawing/2014/main" val="20001"/>
                    </a:ext>
                  </a:extLst>
                </a:gridCol>
              </a:tblGrid>
              <a:tr h="718235">
                <a:tc>
                  <a:txBody>
                    <a:bodyPr/>
                    <a:lstStyle/>
                    <a:p>
                      <a:pPr algn="just"/>
                      <a:r>
                        <a:rPr lang="en-US" sz="1700" dirty="0">
                          <a:latin typeface="Century Gothic" panose="020B0502020202020204" pitchFamily="34" charset="0"/>
                        </a:rPr>
                        <a:t>Protocol Type</a:t>
                      </a:r>
                    </a:p>
                  </a:txBody>
                  <a:tcPr/>
                </a:tc>
                <a:tc>
                  <a:txBody>
                    <a:bodyPr/>
                    <a:lstStyle/>
                    <a:p>
                      <a:pPr algn="just"/>
                      <a:r>
                        <a:rPr lang="en-US" sz="1700" dirty="0">
                          <a:latin typeface="Century Gothic" panose="020B0502020202020204" pitchFamily="34" charset="0"/>
                        </a:rPr>
                        <a:t>Description</a:t>
                      </a:r>
                    </a:p>
                  </a:txBody>
                  <a:tcPr/>
                </a:tc>
                <a:extLst>
                  <a:ext uri="{0D108BD9-81ED-4DB2-BD59-A6C34878D82A}">
                    <a16:rowId xmlns:a16="http://schemas.microsoft.com/office/drawing/2014/main" val="10000"/>
                  </a:ext>
                </a:extLst>
              </a:tr>
              <a:tr h="888867">
                <a:tc>
                  <a:txBody>
                    <a:bodyPr/>
                    <a:lstStyle/>
                    <a:p>
                      <a:pPr algn="just"/>
                      <a:r>
                        <a:rPr lang="en-US" sz="1700" dirty="0">
                          <a:latin typeface="Century Gothic" panose="020B0502020202020204" pitchFamily="34" charset="0"/>
                        </a:rPr>
                        <a:t>Network Communications</a:t>
                      </a:r>
                    </a:p>
                  </a:txBody>
                  <a:tcPr/>
                </a:tc>
                <a:tc>
                  <a:txBody>
                    <a:bodyPr/>
                    <a:lstStyle/>
                    <a:p>
                      <a:pPr algn="just"/>
                      <a:r>
                        <a:rPr lang="en-US" sz="1700" dirty="0">
                          <a:latin typeface="Century Gothic" panose="020B0502020202020204" pitchFamily="34" charset="0"/>
                        </a:rPr>
                        <a:t>enable two or more devices to communicate over one or more networks</a:t>
                      </a:r>
                    </a:p>
                  </a:txBody>
                  <a:tcPr/>
                </a:tc>
                <a:extLst>
                  <a:ext uri="{0D108BD9-81ED-4DB2-BD59-A6C34878D82A}">
                    <a16:rowId xmlns:a16="http://schemas.microsoft.com/office/drawing/2014/main" val="10001"/>
                  </a:ext>
                </a:extLst>
              </a:tr>
              <a:tr h="777000">
                <a:tc>
                  <a:txBody>
                    <a:bodyPr/>
                    <a:lstStyle/>
                    <a:p>
                      <a:pPr algn="just"/>
                      <a:r>
                        <a:rPr lang="en-US" sz="1700" dirty="0">
                          <a:latin typeface="Century Gothic" panose="020B0502020202020204" pitchFamily="34" charset="0"/>
                        </a:rPr>
                        <a:t>Network</a:t>
                      </a:r>
                      <a:r>
                        <a:rPr lang="en-US" sz="1700" baseline="0" dirty="0">
                          <a:latin typeface="Century Gothic" panose="020B0502020202020204" pitchFamily="34" charset="0"/>
                        </a:rPr>
                        <a:t> Security</a:t>
                      </a:r>
                      <a:endParaRPr lang="en-US" sz="1700" dirty="0">
                        <a:latin typeface="Century Gothic" panose="020B0502020202020204" pitchFamily="34" charset="0"/>
                      </a:endParaRPr>
                    </a:p>
                  </a:txBody>
                  <a:tcPr/>
                </a:tc>
                <a:tc>
                  <a:txBody>
                    <a:bodyPr/>
                    <a:lstStyle/>
                    <a:p>
                      <a:pPr algn="just"/>
                      <a:r>
                        <a:rPr lang="en-US" sz="1700" dirty="0">
                          <a:latin typeface="Century Gothic" panose="020B0502020202020204" pitchFamily="34" charset="0"/>
                        </a:rPr>
                        <a:t>secure data to provide authentication, data integrity, and data encryption</a:t>
                      </a:r>
                    </a:p>
                  </a:txBody>
                  <a:tcPr/>
                </a:tc>
                <a:extLst>
                  <a:ext uri="{0D108BD9-81ED-4DB2-BD59-A6C34878D82A}">
                    <a16:rowId xmlns:a16="http://schemas.microsoft.com/office/drawing/2014/main" val="10002"/>
                  </a:ext>
                </a:extLst>
              </a:tr>
              <a:tr h="888867">
                <a:tc>
                  <a:txBody>
                    <a:bodyPr/>
                    <a:lstStyle/>
                    <a:p>
                      <a:pPr algn="just"/>
                      <a:r>
                        <a:rPr lang="en-US" sz="1700" dirty="0">
                          <a:latin typeface="Century Gothic" panose="020B0502020202020204" pitchFamily="34" charset="0"/>
                        </a:rPr>
                        <a:t>Routing</a:t>
                      </a:r>
                    </a:p>
                  </a:txBody>
                  <a:tcPr/>
                </a:tc>
                <a:tc>
                  <a:txBody>
                    <a:bodyPr/>
                    <a:lstStyle/>
                    <a:p>
                      <a:pPr algn="just"/>
                      <a:r>
                        <a:rPr lang="en-US" sz="1700" dirty="0">
                          <a:latin typeface="Century Gothic" panose="020B0502020202020204" pitchFamily="34" charset="0"/>
                        </a:rPr>
                        <a:t>enable routers to exchange route information, compare path information, and select  best path</a:t>
                      </a:r>
                    </a:p>
                  </a:txBody>
                  <a:tcPr/>
                </a:tc>
                <a:extLst>
                  <a:ext uri="{0D108BD9-81ED-4DB2-BD59-A6C34878D82A}">
                    <a16:rowId xmlns:a16="http://schemas.microsoft.com/office/drawing/2014/main" val="10003"/>
                  </a:ext>
                </a:extLst>
              </a:tr>
              <a:tr h="777000">
                <a:tc>
                  <a:txBody>
                    <a:bodyPr/>
                    <a:lstStyle/>
                    <a:p>
                      <a:pPr algn="just"/>
                      <a:r>
                        <a:rPr lang="en-US" sz="1700" dirty="0">
                          <a:latin typeface="Century Gothic" panose="020B0502020202020204" pitchFamily="34" charset="0"/>
                        </a:rPr>
                        <a:t>Service Discovery</a:t>
                      </a:r>
                    </a:p>
                  </a:txBody>
                  <a:tcPr/>
                </a:tc>
                <a:tc>
                  <a:txBody>
                    <a:bodyPr/>
                    <a:lstStyle/>
                    <a:p>
                      <a:pPr algn="just"/>
                      <a:r>
                        <a:rPr lang="en-US" sz="1700" dirty="0">
                          <a:latin typeface="Century Gothic" panose="020B0502020202020204" pitchFamily="34" charset="0"/>
                        </a:rPr>
                        <a:t>used for the automatic detection of devices or services</a:t>
                      </a:r>
                    </a:p>
                  </a:txBody>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96062848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Grp="1" noChangeArrowheads="1"/>
          </p:cNvSpPr>
          <p:nvPr>
            <p:ph type="title"/>
          </p:nvPr>
        </p:nvSpPr>
        <p:spPr bwMode="auto">
          <a:xfrm>
            <a:off x="1516782" y="850682"/>
            <a:ext cx="697178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dirty="0">
                <a:latin typeface="Century Gothic" panose="020B0502020202020204" pitchFamily="34" charset="0"/>
                <a:ea typeface="新細明體" pitchFamily="18" charset="-120"/>
              </a:rPr>
              <a:t>Topic &amp; Structure of The Lesson</a:t>
            </a:r>
            <a:endParaRPr lang="en-US" altLang="zh-TW" u="sng" dirty="0">
              <a:latin typeface="Century Gothic" panose="020B0502020202020204" pitchFamily="34" charset="0"/>
              <a:ea typeface="新細明體" pitchFamily="18" charset="-120"/>
            </a:endParaRPr>
          </a:p>
        </p:txBody>
      </p:sp>
      <p:graphicFrame>
        <p:nvGraphicFramePr>
          <p:cNvPr id="5" name="Table 4"/>
          <p:cNvGraphicFramePr>
            <a:graphicFrameLocks noGrp="1"/>
          </p:cNvGraphicFramePr>
          <p:nvPr>
            <p:extLst>
              <p:ext uri="{D42A27DB-BD31-4B8C-83A1-F6EECF244321}">
                <p14:modId xmlns:p14="http://schemas.microsoft.com/office/powerpoint/2010/main" val="309366301"/>
              </p:ext>
            </p:extLst>
          </p:nvPr>
        </p:nvGraphicFramePr>
        <p:xfrm>
          <a:off x="609853" y="1805664"/>
          <a:ext cx="8168134" cy="4366041"/>
        </p:xfrm>
        <a:graphic>
          <a:graphicData uri="http://schemas.openxmlformats.org/drawingml/2006/table">
            <a:tbl>
              <a:tblPr firstRow="1" firstCol="1" bandRow="1">
                <a:tableStyleId>{17292A2E-F333-43FB-9621-5CBBE7FDCDCB}</a:tableStyleId>
              </a:tblPr>
              <a:tblGrid>
                <a:gridCol w="2656507">
                  <a:extLst>
                    <a:ext uri="{9D8B030D-6E8A-4147-A177-3AD203B41FA5}">
                      <a16:colId xmlns:a16="http://schemas.microsoft.com/office/drawing/2014/main" val="20000"/>
                    </a:ext>
                  </a:extLst>
                </a:gridCol>
                <a:gridCol w="5511627">
                  <a:extLst>
                    <a:ext uri="{9D8B030D-6E8A-4147-A177-3AD203B41FA5}">
                      <a16:colId xmlns:a16="http://schemas.microsoft.com/office/drawing/2014/main" val="20001"/>
                    </a:ext>
                  </a:extLst>
                </a:gridCol>
              </a:tblGrid>
              <a:tr h="186166">
                <a:tc>
                  <a:txBody>
                    <a:bodyPr/>
                    <a:lstStyle/>
                    <a:p>
                      <a:pPr marL="0" marR="0">
                        <a:lnSpc>
                          <a:spcPct val="107000"/>
                        </a:lnSpc>
                        <a:spcBef>
                          <a:spcPts val="0"/>
                        </a:spcBef>
                        <a:spcAft>
                          <a:spcPts val="0"/>
                        </a:spcAft>
                      </a:pPr>
                      <a:r>
                        <a:rPr lang="en-US" sz="1800" dirty="0">
                          <a:effectLst/>
                        </a:rPr>
                        <a:t>Topic Title</a:t>
                      </a:r>
                      <a:endParaRPr lang="en-US" sz="1600" dirty="0">
                        <a:effectLst/>
                        <a:latin typeface="Century Gothic" panose="020B0502020202020204" pitchFamily="34" charset="0"/>
                        <a:ea typeface="Calibri"/>
                        <a:cs typeface="Times New Roman"/>
                      </a:endParaRPr>
                    </a:p>
                  </a:txBody>
                  <a:tcPr marL="68580" marR="68580" marT="0" marB="0"/>
                </a:tc>
                <a:tc>
                  <a:txBody>
                    <a:bodyPr/>
                    <a:lstStyle/>
                    <a:p>
                      <a:pPr marL="0" marR="0">
                        <a:lnSpc>
                          <a:spcPct val="107000"/>
                        </a:lnSpc>
                        <a:spcBef>
                          <a:spcPts val="0"/>
                        </a:spcBef>
                        <a:spcAft>
                          <a:spcPts val="0"/>
                        </a:spcAft>
                      </a:pPr>
                      <a:r>
                        <a:rPr lang="en-US" sz="1800">
                          <a:effectLst/>
                        </a:rPr>
                        <a:t>Topic Objective</a:t>
                      </a:r>
                      <a:endParaRPr lang="en-US" sz="1600">
                        <a:effectLst/>
                        <a:latin typeface="Century Gothic" panose="020B0502020202020204" pitchFamily="34" charset="0"/>
                        <a:ea typeface="Calibri"/>
                        <a:cs typeface="Times New Roman"/>
                      </a:endParaRPr>
                    </a:p>
                  </a:txBody>
                  <a:tcPr marL="68580" marR="68580" marT="0" marB="0"/>
                </a:tc>
                <a:extLst>
                  <a:ext uri="{0D108BD9-81ED-4DB2-BD59-A6C34878D82A}">
                    <a16:rowId xmlns:a16="http://schemas.microsoft.com/office/drawing/2014/main" val="10000"/>
                  </a:ext>
                </a:extLst>
              </a:tr>
              <a:tr h="372332">
                <a:tc>
                  <a:txBody>
                    <a:bodyPr/>
                    <a:lstStyle/>
                    <a:p>
                      <a:pPr marL="0" marR="0">
                        <a:lnSpc>
                          <a:spcPct val="107000"/>
                        </a:lnSpc>
                        <a:spcBef>
                          <a:spcPts val="0"/>
                        </a:spcBef>
                        <a:spcAft>
                          <a:spcPts val="0"/>
                        </a:spcAft>
                      </a:pPr>
                      <a:r>
                        <a:rPr lang="en-US" sz="1800" dirty="0">
                          <a:effectLst/>
                        </a:rPr>
                        <a:t>The Rules</a:t>
                      </a:r>
                      <a:endParaRPr lang="en-US" sz="1600" dirty="0">
                        <a:effectLst/>
                        <a:latin typeface="Century Gothic" panose="020B0502020202020204" pitchFamily="34" charset="0"/>
                        <a:ea typeface="Calibri"/>
                        <a:cs typeface="Times New Roman"/>
                      </a:endParaRPr>
                    </a:p>
                  </a:txBody>
                  <a:tcPr marL="68580" marR="68580" marT="0" marB="0"/>
                </a:tc>
                <a:tc>
                  <a:txBody>
                    <a:bodyPr/>
                    <a:lstStyle/>
                    <a:p>
                      <a:pPr marL="0" marR="0">
                        <a:lnSpc>
                          <a:spcPct val="107000"/>
                        </a:lnSpc>
                        <a:spcBef>
                          <a:spcPts val="0"/>
                        </a:spcBef>
                        <a:spcAft>
                          <a:spcPts val="0"/>
                        </a:spcAft>
                      </a:pPr>
                      <a:r>
                        <a:rPr lang="en-US" sz="1800" dirty="0">
                          <a:effectLst/>
                        </a:rPr>
                        <a:t>Describe the types of rules that are necessary to successfully communicate.</a:t>
                      </a:r>
                      <a:endParaRPr lang="en-US" sz="1600" dirty="0">
                        <a:effectLst/>
                        <a:latin typeface="Century Gothic" panose="020B0502020202020204" pitchFamily="34" charset="0"/>
                        <a:ea typeface="Calibri"/>
                        <a:cs typeface="Times New Roman"/>
                      </a:endParaRPr>
                    </a:p>
                  </a:txBody>
                  <a:tcPr marL="68580" marR="68580" marT="0" marB="0"/>
                </a:tc>
                <a:extLst>
                  <a:ext uri="{0D108BD9-81ED-4DB2-BD59-A6C34878D82A}">
                    <a16:rowId xmlns:a16="http://schemas.microsoft.com/office/drawing/2014/main" val="10001"/>
                  </a:ext>
                </a:extLst>
              </a:tr>
              <a:tr h="372332">
                <a:tc>
                  <a:txBody>
                    <a:bodyPr/>
                    <a:lstStyle/>
                    <a:p>
                      <a:pPr marL="0" marR="0">
                        <a:lnSpc>
                          <a:spcPct val="107000"/>
                        </a:lnSpc>
                        <a:spcBef>
                          <a:spcPts val="0"/>
                        </a:spcBef>
                        <a:spcAft>
                          <a:spcPts val="0"/>
                        </a:spcAft>
                      </a:pPr>
                      <a:r>
                        <a:rPr lang="en-US" sz="1800">
                          <a:effectLst/>
                        </a:rPr>
                        <a:t>Protocols</a:t>
                      </a:r>
                      <a:endParaRPr lang="en-US" sz="1600">
                        <a:effectLst/>
                        <a:latin typeface="Century Gothic" panose="020B0502020202020204" pitchFamily="34" charset="0"/>
                        <a:ea typeface="Calibri"/>
                        <a:cs typeface="Times New Roman"/>
                      </a:endParaRPr>
                    </a:p>
                  </a:txBody>
                  <a:tcPr marL="68580" marR="68580" marT="0" marB="0"/>
                </a:tc>
                <a:tc>
                  <a:txBody>
                    <a:bodyPr/>
                    <a:lstStyle/>
                    <a:p>
                      <a:pPr marL="0" marR="0">
                        <a:lnSpc>
                          <a:spcPct val="107000"/>
                        </a:lnSpc>
                        <a:spcBef>
                          <a:spcPts val="0"/>
                        </a:spcBef>
                        <a:spcAft>
                          <a:spcPts val="0"/>
                        </a:spcAft>
                      </a:pPr>
                      <a:r>
                        <a:rPr lang="en-US" sz="1800" dirty="0">
                          <a:effectLst/>
                        </a:rPr>
                        <a:t>Explain why protocols are necessary in network communication.</a:t>
                      </a:r>
                      <a:endParaRPr lang="en-US" sz="1600" dirty="0">
                        <a:effectLst/>
                        <a:latin typeface="Century Gothic" panose="020B0502020202020204" pitchFamily="34" charset="0"/>
                        <a:ea typeface="Calibri"/>
                        <a:cs typeface="Times New Roman"/>
                      </a:endParaRPr>
                    </a:p>
                  </a:txBody>
                  <a:tcPr marL="68580" marR="68580" marT="0" marB="0"/>
                </a:tc>
                <a:extLst>
                  <a:ext uri="{0D108BD9-81ED-4DB2-BD59-A6C34878D82A}">
                    <a16:rowId xmlns:a16="http://schemas.microsoft.com/office/drawing/2014/main" val="10002"/>
                  </a:ext>
                </a:extLst>
              </a:tr>
              <a:tr h="372332">
                <a:tc>
                  <a:txBody>
                    <a:bodyPr/>
                    <a:lstStyle/>
                    <a:p>
                      <a:pPr marL="0" marR="0">
                        <a:lnSpc>
                          <a:spcPct val="107000"/>
                        </a:lnSpc>
                        <a:spcBef>
                          <a:spcPts val="0"/>
                        </a:spcBef>
                        <a:spcAft>
                          <a:spcPts val="0"/>
                        </a:spcAft>
                      </a:pPr>
                      <a:r>
                        <a:rPr lang="en-US" sz="1800">
                          <a:effectLst/>
                        </a:rPr>
                        <a:t>Protocol Suites</a:t>
                      </a:r>
                      <a:endParaRPr lang="en-US" sz="1600">
                        <a:effectLst/>
                        <a:latin typeface="Century Gothic" panose="020B0502020202020204" pitchFamily="34" charset="0"/>
                        <a:ea typeface="Calibri"/>
                        <a:cs typeface="Times New Roman"/>
                      </a:endParaRPr>
                    </a:p>
                  </a:txBody>
                  <a:tcPr marL="68580" marR="68580" marT="0" marB="0"/>
                </a:tc>
                <a:tc>
                  <a:txBody>
                    <a:bodyPr/>
                    <a:lstStyle/>
                    <a:p>
                      <a:pPr marL="0" marR="0">
                        <a:lnSpc>
                          <a:spcPct val="107000"/>
                        </a:lnSpc>
                        <a:spcBef>
                          <a:spcPts val="0"/>
                        </a:spcBef>
                        <a:spcAft>
                          <a:spcPts val="0"/>
                        </a:spcAft>
                      </a:pPr>
                      <a:r>
                        <a:rPr lang="en-US" sz="1800" dirty="0">
                          <a:effectLst/>
                        </a:rPr>
                        <a:t>Explain the purpose of adhering to a protocol suite.</a:t>
                      </a:r>
                      <a:endParaRPr lang="en-US" sz="1600" dirty="0">
                        <a:effectLst/>
                        <a:latin typeface="Century Gothic" panose="020B0502020202020204" pitchFamily="34" charset="0"/>
                        <a:ea typeface="Calibri"/>
                        <a:cs typeface="Times New Roman"/>
                      </a:endParaRPr>
                    </a:p>
                  </a:txBody>
                  <a:tcPr marL="68580" marR="68580" marT="0" marB="0"/>
                </a:tc>
                <a:extLst>
                  <a:ext uri="{0D108BD9-81ED-4DB2-BD59-A6C34878D82A}">
                    <a16:rowId xmlns:a16="http://schemas.microsoft.com/office/drawing/2014/main" val="10003"/>
                  </a:ext>
                </a:extLst>
              </a:tr>
              <a:tr h="558498">
                <a:tc>
                  <a:txBody>
                    <a:bodyPr/>
                    <a:lstStyle/>
                    <a:p>
                      <a:pPr marL="0" marR="0">
                        <a:lnSpc>
                          <a:spcPct val="107000"/>
                        </a:lnSpc>
                        <a:spcBef>
                          <a:spcPts val="0"/>
                        </a:spcBef>
                        <a:spcAft>
                          <a:spcPts val="0"/>
                        </a:spcAft>
                      </a:pPr>
                      <a:r>
                        <a:rPr lang="en-US" sz="1800">
                          <a:effectLst/>
                        </a:rPr>
                        <a:t>Standards Organizations</a:t>
                      </a:r>
                      <a:endParaRPr lang="en-US" sz="1600">
                        <a:effectLst/>
                        <a:latin typeface="Century Gothic" panose="020B0502020202020204" pitchFamily="34" charset="0"/>
                        <a:ea typeface="Calibri"/>
                        <a:cs typeface="Times New Roman"/>
                      </a:endParaRPr>
                    </a:p>
                  </a:txBody>
                  <a:tcPr marL="68580" marR="68580" marT="0" marB="0"/>
                </a:tc>
                <a:tc>
                  <a:txBody>
                    <a:bodyPr/>
                    <a:lstStyle/>
                    <a:p>
                      <a:pPr marL="0" marR="0">
                        <a:lnSpc>
                          <a:spcPct val="107000"/>
                        </a:lnSpc>
                        <a:spcBef>
                          <a:spcPts val="0"/>
                        </a:spcBef>
                        <a:spcAft>
                          <a:spcPts val="0"/>
                        </a:spcAft>
                      </a:pPr>
                      <a:r>
                        <a:rPr lang="en-US" sz="1800">
                          <a:effectLst/>
                        </a:rPr>
                        <a:t>Explain the role of standards organizations in establishing protocols for network interoperability.</a:t>
                      </a:r>
                      <a:endParaRPr lang="en-US" sz="1600">
                        <a:effectLst/>
                        <a:latin typeface="Century Gothic" panose="020B0502020202020204" pitchFamily="34" charset="0"/>
                        <a:ea typeface="Calibri"/>
                        <a:cs typeface="Times New Roman"/>
                      </a:endParaRPr>
                    </a:p>
                  </a:txBody>
                  <a:tcPr marL="68580" marR="68580" marT="0" marB="0"/>
                </a:tc>
                <a:extLst>
                  <a:ext uri="{0D108BD9-81ED-4DB2-BD59-A6C34878D82A}">
                    <a16:rowId xmlns:a16="http://schemas.microsoft.com/office/drawing/2014/main" val="10004"/>
                  </a:ext>
                </a:extLst>
              </a:tr>
              <a:tr h="558498">
                <a:tc>
                  <a:txBody>
                    <a:bodyPr/>
                    <a:lstStyle/>
                    <a:p>
                      <a:pPr marL="0" marR="0">
                        <a:lnSpc>
                          <a:spcPct val="107000"/>
                        </a:lnSpc>
                        <a:spcBef>
                          <a:spcPts val="0"/>
                        </a:spcBef>
                        <a:spcAft>
                          <a:spcPts val="0"/>
                        </a:spcAft>
                      </a:pPr>
                      <a:r>
                        <a:rPr lang="en-US" sz="1800">
                          <a:effectLst/>
                        </a:rPr>
                        <a:t>Reference Models</a:t>
                      </a:r>
                      <a:endParaRPr lang="en-US" sz="1600">
                        <a:effectLst/>
                        <a:latin typeface="Century Gothic" panose="020B0502020202020204" pitchFamily="34" charset="0"/>
                        <a:ea typeface="Calibri"/>
                        <a:cs typeface="Times New Roman"/>
                      </a:endParaRPr>
                    </a:p>
                  </a:txBody>
                  <a:tcPr marL="68580" marR="68580" marT="0" marB="0"/>
                </a:tc>
                <a:tc>
                  <a:txBody>
                    <a:bodyPr/>
                    <a:lstStyle/>
                    <a:p>
                      <a:pPr marL="0" marR="0">
                        <a:lnSpc>
                          <a:spcPct val="107000"/>
                        </a:lnSpc>
                        <a:spcBef>
                          <a:spcPts val="0"/>
                        </a:spcBef>
                        <a:spcAft>
                          <a:spcPts val="0"/>
                        </a:spcAft>
                      </a:pPr>
                      <a:r>
                        <a:rPr lang="en-US" sz="1800">
                          <a:effectLst/>
                        </a:rPr>
                        <a:t>Explain how the TCP/IP model and the OSI model are used to facilitate standardization in the communication process.</a:t>
                      </a:r>
                      <a:endParaRPr lang="en-US" sz="1600">
                        <a:effectLst/>
                        <a:latin typeface="Century Gothic" panose="020B0502020202020204" pitchFamily="34" charset="0"/>
                        <a:ea typeface="Calibri"/>
                        <a:cs typeface="Times New Roman"/>
                      </a:endParaRPr>
                    </a:p>
                  </a:txBody>
                  <a:tcPr marL="68580" marR="68580" marT="0" marB="0"/>
                </a:tc>
                <a:extLst>
                  <a:ext uri="{0D108BD9-81ED-4DB2-BD59-A6C34878D82A}">
                    <a16:rowId xmlns:a16="http://schemas.microsoft.com/office/drawing/2014/main" val="10005"/>
                  </a:ext>
                </a:extLst>
              </a:tr>
              <a:tr h="372332">
                <a:tc>
                  <a:txBody>
                    <a:bodyPr/>
                    <a:lstStyle/>
                    <a:p>
                      <a:pPr marL="0" marR="0">
                        <a:lnSpc>
                          <a:spcPct val="107000"/>
                        </a:lnSpc>
                        <a:spcBef>
                          <a:spcPts val="0"/>
                        </a:spcBef>
                        <a:spcAft>
                          <a:spcPts val="0"/>
                        </a:spcAft>
                      </a:pPr>
                      <a:r>
                        <a:rPr lang="en-US" sz="1800">
                          <a:effectLst/>
                        </a:rPr>
                        <a:t>Data Encapsulation</a:t>
                      </a:r>
                      <a:endParaRPr lang="en-US" sz="1600">
                        <a:effectLst/>
                        <a:latin typeface="Century Gothic" panose="020B0502020202020204" pitchFamily="34" charset="0"/>
                        <a:ea typeface="Calibri"/>
                        <a:cs typeface="Times New Roman"/>
                      </a:endParaRPr>
                    </a:p>
                  </a:txBody>
                  <a:tcPr marL="68580" marR="68580" marT="0" marB="0"/>
                </a:tc>
                <a:tc>
                  <a:txBody>
                    <a:bodyPr/>
                    <a:lstStyle/>
                    <a:p>
                      <a:pPr marL="0" marR="0">
                        <a:lnSpc>
                          <a:spcPct val="107000"/>
                        </a:lnSpc>
                        <a:spcBef>
                          <a:spcPts val="0"/>
                        </a:spcBef>
                        <a:spcAft>
                          <a:spcPts val="0"/>
                        </a:spcAft>
                      </a:pPr>
                      <a:r>
                        <a:rPr lang="en-US" sz="1800">
                          <a:effectLst/>
                        </a:rPr>
                        <a:t>Explain how data encapsulation allows data to be transported across the network.</a:t>
                      </a:r>
                      <a:endParaRPr lang="en-US" sz="1600">
                        <a:effectLst/>
                        <a:latin typeface="Century Gothic" panose="020B0502020202020204" pitchFamily="34" charset="0"/>
                        <a:ea typeface="Calibri"/>
                        <a:cs typeface="Times New Roman"/>
                      </a:endParaRPr>
                    </a:p>
                  </a:txBody>
                  <a:tcPr marL="68580" marR="68580" marT="0" marB="0"/>
                </a:tc>
                <a:extLst>
                  <a:ext uri="{0D108BD9-81ED-4DB2-BD59-A6C34878D82A}">
                    <a16:rowId xmlns:a16="http://schemas.microsoft.com/office/drawing/2014/main" val="10006"/>
                  </a:ext>
                </a:extLst>
              </a:tr>
              <a:tr h="372332">
                <a:tc>
                  <a:txBody>
                    <a:bodyPr/>
                    <a:lstStyle/>
                    <a:p>
                      <a:pPr marL="0" marR="0">
                        <a:lnSpc>
                          <a:spcPct val="107000"/>
                        </a:lnSpc>
                        <a:spcBef>
                          <a:spcPts val="0"/>
                        </a:spcBef>
                        <a:spcAft>
                          <a:spcPts val="0"/>
                        </a:spcAft>
                      </a:pPr>
                      <a:r>
                        <a:rPr lang="en-US" sz="1800" dirty="0">
                          <a:effectLst/>
                        </a:rPr>
                        <a:t>Data Access</a:t>
                      </a:r>
                      <a:endParaRPr lang="en-US" sz="1600" dirty="0">
                        <a:effectLst/>
                        <a:latin typeface="Century Gothic" panose="020B0502020202020204" pitchFamily="34" charset="0"/>
                        <a:ea typeface="Calibri"/>
                        <a:cs typeface="Times New Roman"/>
                      </a:endParaRPr>
                    </a:p>
                  </a:txBody>
                  <a:tcPr marL="68580" marR="68580" marT="0" marB="0"/>
                </a:tc>
                <a:tc>
                  <a:txBody>
                    <a:bodyPr/>
                    <a:lstStyle/>
                    <a:p>
                      <a:pPr marL="0" marR="0">
                        <a:lnSpc>
                          <a:spcPct val="107000"/>
                        </a:lnSpc>
                        <a:spcBef>
                          <a:spcPts val="0"/>
                        </a:spcBef>
                        <a:spcAft>
                          <a:spcPts val="0"/>
                        </a:spcAft>
                      </a:pPr>
                      <a:r>
                        <a:rPr lang="en-US" sz="1800" dirty="0">
                          <a:effectLst/>
                        </a:rPr>
                        <a:t>Explain how local hosts access local resources on a network.</a:t>
                      </a:r>
                      <a:endParaRPr lang="en-US" sz="1600" dirty="0">
                        <a:effectLst/>
                        <a:latin typeface="Century Gothic" panose="020B0502020202020204" pitchFamily="34" charset="0"/>
                        <a:ea typeface="Calibri"/>
                        <a:cs typeface="Times New Roman"/>
                      </a:endParaRPr>
                    </a:p>
                  </a:txBody>
                  <a:tcPr marL="68580" marR="68580"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766641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78397" y="1523337"/>
            <a:ext cx="3715657" cy="1320800"/>
          </a:xfrm>
        </p:spPr>
        <p:txBody>
          <a:bodyPr/>
          <a:lstStyle/>
          <a:p>
            <a:pPr algn="just">
              <a:buFont typeface="Arial" panose="020B0604020202020204" pitchFamily="34" charset="0"/>
              <a:buChar char="•"/>
            </a:pPr>
            <a:r>
              <a:rPr lang="en-US" sz="1800" dirty="0">
                <a:latin typeface="Century Gothic" panose="020B0502020202020204" pitchFamily="34" charset="0"/>
              </a:rPr>
              <a:t>Devices use agreed-upon protocols to communicate</a:t>
            </a:r>
            <a:r>
              <a:rPr lang="en-US" altLang="ja-JP" sz="1800" dirty="0">
                <a:latin typeface="Century Gothic" panose="020B0502020202020204" pitchFamily="34" charset="0"/>
              </a:rPr>
              <a:t> .</a:t>
            </a:r>
          </a:p>
          <a:p>
            <a:pPr algn="just">
              <a:buFont typeface="Arial" panose="020B0604020202020204" pitchFamily="34" charset="0"/>
              <a:buChar char="•"/>
            </a:pPr>
            <a:r>
              <a:rPr lang="en-US" altLang="ja-JP" sz="1800" dirty="0">
                <a:latin typeface="Century Gothic" panose="020B0502020202020204" pitchFamily="34" charset="0"/>
              </a:rPr>
              <a:t>Protocols may have may have one or functions.</a:t>
            </a:r>
          </a:p>
        </p:txBody>
      </p:sp>
      <p:graphicFrame>
        <p:nvGraphicFramePr>
          <p:cNvPr id="2" name="Table 1"/>
          <p:cNvGraphicFramePr>
            <a:graphicFrameLocks noGrp="1"/>
          </p:cNvGraphicFramePr>
          <p:nvPr>
            <p:extLst>
              <p:ext uri="{D42A27DB-BD31-4B8C-83A1-F6EECF244321}">
                <p14:modId xmlns:p14="http://schemas.microsoft.com/office/powerpoint/2010/main" val="817498009"/>
              </p:ext>
            </p:extLst>
          </p:nvPr>
        </p:nvGraphicFramePr>
        <p:xfrm>
          <a:off x="486329" y="3296665"/>
          <a:ext cx="8316911" cy="3108960"/>
        </p:xfrm>
        <a:graphic>
          <a:graphicData uri="http://schemas.openxmlformats.org/drawingml/2006/table">
            <a:tbl>
              <a:tblPr firstRow="1" bandRow="1">
                <a:tableStyleId>{5C22544A-7EE6-4342-B048-85BDC9FD1C3A}</a:tableStyleId>
              </a:tblPr>
              <a:tblGrid>
                <a:gridCol w="2351539">
                  <a:extLst>
                    <a:ext uri="{9D8B030D-6E8A-4147-A177-3AD203B41FA5}">
                      <a16:colId xmlns:a16="http://schemas.microsoft.com/office/drawing/2014/main" val="20000"/>
                    </a:ext>
                  </a:extLst>
                </a:gridCol>
                <a:gridCol w="5965372">
                  <a:extLst>
                    <a:ext uri="{9D8B030D-6E8A-4147-A177-3AD203B41FA5}">
                      <a16:colId xmlns:a16="http://schemas.microsoft.com/office/drawing/2014/main" val="20001"/>
                    </a:ext>
                  </a:extLst>
                </a:gridCol>
              </a:tblGrid>
              <a:tr h="317432">
                <a:tc>
                  <a:txBody>
                    <a:bodyPr/>
                    <a:lstStyle/>
                    <a:p>
                      <a:r>
                        <a:rPr lang="en-US" sz="1800" dirty="0">
                          <a:latin typeface="Century Gothic" panose="020B0502020202020204" pitchFamily="34" charset="0"/>
                        </a:rPr>
                        <a:t>Function</a:t>
                      </a:r>
                    </a:p>
                  </a:txBody>
                  <a:tcPr/>
                </a:tc>
                <a:tc>
                  <a:txBody>
                    <a:bodyPr/>
                    <a:lstStyle/>
                    <a:p>
                      <a:r>
                        <a:rPr lang="en-US" sz="1800" dirty="0">
                          <a:latin typeface="Century Gothic" panose="020B0502020202020204" pitchFamily="34" charset="0"/>
                        </a:rPr>
                        <a:t>Description</a:t>
                      </a:r>
                    </a:p>
                  </a:txBody>
                  <a:tcPr/>
                </a:tc>
                <a:extLst>
                  <a:ext uri="{0D108BD9-81ED-4DB2-BD59-A6C34878D82A}">
                    <a16:rowId xmlns:a16="http://schemas.microsoft.com/office/drawing/2014/main" val="10000"/>
                  </a:ext>
                </a:extLst>
              </a:tr>
              <a:tr h="323562">
                <a:tc>
                  <a:txBody>
                    <a:bodyPr/>
                    <a:lstStyle/>
                    <a:p>
                      <a:r>
                        <a:rPr lang="en-US" sz="1800" dirty="0">
                          <a:latin typeface="Century Gothic" panose="020B0502020202020204" pitchFamily="34" charset="0"/>
                        </a:rPr>
                        <a:t>Addressing</a:t>
                      </a:r>
                    </a:p>
                  </a:txBody>
                  <a:tcPr/>
                </a:tc>
                <a:tc>
                  <a:txBody>
                    <a:bodyPr/>
                    <a:lstStyle/>
                    <a:p>
                      <a:r>
                        <a:rPr lang="en-US" sz="1800" dirty="0">
                          <a:latin typeface="Century Gothic" panose="020B0502020202020204" pitchFamily="34" charset="0"/>
                        </a:rPr>
                        <a:t>Identifies</a:t>
                      </a:r>
                      <a:r>
                        <a:rPr lang="en-US" sz="1800" baseline="0" dirty="0">
                          <a:latin typeface="Century Gothic" panose="020B0502020202020204" pitchFamily="34" charset="0"/>
                        </a:rPr>
                        <a:t> sender and receiver</a:t>
                      </a:r>
                      <a:endParaRPr lang="en-US" sz="1800" dirty="0">
                        <a:latin typeface="Century Gothic" panose="020B0502020202020204" pitchFamily="34" charset="0"/>
                      </a:endParaRPr>
                    </a:p>
                  </a:txBody>
                  <a:tcPr/>
                </a:tc>
                <a:extLst>
                  <a:ext uri="{0D108BD9-81ED-4DB2-BD59-A6C34878D82A}">
                    <a16:rowId xmlns:a16="http://schemas.microsoft.com/office/drawing/2014/main" val="10001"/>
                  </a:ext>
                </a:extLst>
              </a:tr>
              <a:tr h="333828">
                <a:tc>
                  <a:txBody>
                    <a:bodyPr/>
                    <a:lstStyle/>
                    <a:p>
                      <a:r>
                        <a:rPr lang="en-US" sz="1800" dirty="0">
                          <a:latin typeface="Century Gothic" panose="020B0502020202020204" pitchFamily="34" charset="0"/>
                        </a:rPr>
                        <a:t>Reliability</a:t>
                      </a:r>
                    </a:p>
                  </a:txBody>
                  <a:tcPr/>
                </a:tc>
                <a:tc>
                  <a:txBody>
                    <a:bodyPr/>
                    <a:lstStyle/>
                    <a:p>
                      <a:r>
                        <a:rPr lang="en-US" sz="1800" dirty="0">
                          <a:latin typeface="Century Gothic" panose="020B0502020202020204" pitchFamily="34" charset="0"/>
                        </a:rPr>
                        <a:t>Provides guaranteed delivery</a:t>
                      </a:r>
                    </a:p>
                  </a:txBody>
                  <a:tcPr/>
                </a:tc>
                <a:extLst>
                  <a:ext uri="{0D108BD9-81ED-4DB2-BD59-A6C34878D82A}">
                    <a16:rowId xmlns:a16="http://schemas.microsoft.com/office/drawing/2014/main" val="10002"/>
                  </a:ext>
                </a:extLst>
              </a:tr>
              <a:tr h="335320">
                <a:tc>
                  <a:txBody>
                    <a:bodyPr/>
                    <a:lstStyle/>
                    <a:p>
                      <a:r>
                        <a:rPr lang="en-US" sz="1800" dirty="0">
                          <a:latin typeface="Century Gothic" panose="020B0502020202020204" pitchFamily="34" charset="0"/>
                        </a:rPr>
                        <a:t>Flow Control</a:t>
                      </a:r>
                    </a:p>
                  </a:txBody>
                  <a:tcPr/>
                </a:tc>
                <a:tc>
                  <a:txBody>
                    <a:bodyPr/>
                    <a:lstStyle/>
                    <a:p>
                      <a:r>
                        <a:rPr lang="en-US" sz="1800" dirty="0">
                          <a:latin typeface="Century Gothic" panose="020B0502020202020204" pitchFamily="34" charset="0"/>
                        </a:rPr>
                        <a:t>Ensures data flows at an efficient</a:t>
                      </a:r>
                      <a:r>
                        <a:rPr lang="en-US" sz="1800" baseline="0" dirty="0">
                          <a:latin typeface="Century Gothic" panose="020B0502020202020204" pitchFamily="34" charset="0"/>
                        </a:rPr>
                        <a:t> rate</a:t>
                      </a:r>
                      <a:endParaRPr lang="en-US" sz="1800" dirty="0">
                        <a:latin typeface="Century Gothic" panose="020B0502020202020204" pitchFamily="34" charset="0"/>
                      </a:endParaRPr>
                    </a:p>
                  </a:txBody>
                  <a:tcPr/>
                </a:tc>
                <a:extLst>
                  <a:ext uri="{0D108BD9-81ED-4DB2-BD59-A6C34878D82A}">
                    <a16:rowId xmlns:a16="http://schemas.microsoft.com/office/drawing/2014/main" val="10003"/>
                  </a:ext>
                </a:extLst>
              </a:tr>
              <a:tr h="319314">
                <a:tc>
                  <a:txBody>
                    <a:bodyPr/>
                    <a:lstStyle/>
                    <a:p>
                      <a:r>
                        <a:rPr lang="en-US" sz="1800" dirty="0">
                          <a:latin typeface="Century Gothic" panose="020B0502020202020204" pitchFamily="34" charset="0"/>
                        </a:rPr>
                        <a:t>Sequencing</a:t>
                      </a:r>
                    </a:p>
                  </a:txBody>
                  <a:tcPr/>
                </a:tc>
                <a:tc>
                  <a:txBody>
                    <a:bodyPr/>
                    <a:lstStyle/>
                    <a:p>
                      <a:r>
                        <a:rPr lang="en-US" sz="1800" dirty="0">
                          <a:latin typeface="Century Gothic" panose="020B0502020202020204" pitchFamily="34" charset="0"/>
                        </a:rPr>
                        <a:t>Uniquely labels each transmitted segment of data</a:t>
                      </a:r>
                    </a:p>
                  </a:txBody>
                  <a:tcPr/>
                </a:tc>
                <a:extLst>
                  <a:ext uri="{0D108BD9-81ED-4DB2-BD59-A6C34878D82A}">
                    <a16:rowId xmlns:a16="http://schemas.microsoft.com/office/drawing/2014/main" val="10004"/>
                  </a:ext>
                </a:extLst>
              </a:tr>
              <a:tr h="331867">
                <a:tc>
                  <a:txBody>
                    <a:bodyPr/>
                    <a:lstStyle/>
                    <a:p>
                      <a:r>
                        <a:rPr lang="en-US" sz="1800" dirty="0">
                          <a:latin typeface="Century Gothic" panose="020B0502020202020204" pitchFamily="34" charset="0"/>
                        </a:rPr>
                        <a:t>Error Detection</a:t>
                      </a:r>
                    </a:p>
                  </a:txBody>
                  <a:tcPr/>
                </a:tc>
                <a:tc>
                  <a:txBody>
                    <a:bodyPr/>
                    <a:lstStyle/>
                    <a:p>
                      <a:r>
                        <a:rPr lang="en-US" sz="1800" dirty="0">
                          <a:latin typeface="Century Gothic" panose="020B0502020202020204" pitchFamily="34" charset="0"/>
                        </a:rPr>
                        <a:t>Determines if data became corrupted during transmission</a:t>
                      </a:r>
                    </a:p>
                  </a:txBody>
                  <a:tcPr/>
                </a:tc>
                <a:extLst>
                  <a:ext uri="{0D108BD9-81ED-4DB2-BD59-A6C34878D82A}">
                    <a16:rowId xmlns:a16="http://schemas.microsoft.com/office/drawing/2014/main" val="10005"/>
                  </a:ext>
                </a:extLst>
              </a:tr>
              <a:tr h="317432">
                <a:tc>
                  <a:txBody>
                    <a:bodyPr/>
                    <a:lstStyle/>
                    <a:p>
                      <a:r>
                        <a:rPr lang="en-US" sz="1800" dirty="0">
                          <a:latin typeface="Century Gothic" panose="020B0502020202020204" pitchFamily="34" charset="0"/>
                        </a:rPr>
                        <a:t>Application Interface</a:t>
                      </a:r>
                    </a:p>
                  </a:txBody>
                  <a:tcPr/>
                </a:tc>
                <a:tc>
                  <a:txBody>
                    <a:bodyPr/>
                    <a:lstStyle/>
                    <a:p>
                      <a:r>
                        <a:rPr lang="en-US" sz="1800" dirty="0">
                          <a:latin typeface="Century Gothic" panose="020B0502020202020204" pitchFamily="34" charset="0"/>
                        </a:rPr>
                        <a:t>Process-to-process communications between network applications</a:t>
                      </a:r>
                    </a:p>
                  </a:txBody>
                  <a:tcPr/>
                </a:tc>
                <a:extLst>
                  <a:ext uri="{0D108BD9-81ED-4DB2-BD59-A6C34878D82A}">
                    <a16:rowId xmlns:a16="http://schemas.microsoft.com/office/drawing/2014/main" val="10006"/>
                  </a:ext>
                </a:extLst>
              </a:tr>
            </a:tbl>
          </a:graphicData>
        </a:graphic>
      </p:graphicFrame>
      <p:pic>
        <p:nvPicPr>
          <p:cNvPr id="2050"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976914" y="575530"/>
            <a:ext cx="5075697" cy="2458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194" name="Rectangle 2"/>
          <p:cNvSpPr>
            <a:spLocks noGrp="1" noChangeArrowheads="1"/>
          </p:cNvSpPr>
          <p:nvPr>
            <p:ph type="title"/>
          </p:nvPr>
        </p:nvSpPr>
        <p:spPr>
          <a:xfrm>
            <a:off x="95536" y="575530"/>
            <a:ext cx="5554638" cy="757551"/>
          </a:xfrm>
        </p:spPr>
        <p:txBody>
          <a:bodyPr/>
          <a:lstStyle/>
          <a:p>
            <a:r>
              <a:rPr lang="en-US" altLang="en-US" sz="1400" dirty="0"/>
              <a:t>Protocols</a:t>
            </a:r>
            <a:br>
              <a:rPr lang="en-US" altLang="en-US" sz="2800" dirty="0"/>
            </a:br>
            <a:r>
              <a:rPr lang="en-US" altLang="en-US" sz="2800" dirty="0"/>
              <a:t>Network Protocol Functions</a:t>
            </a:r>
          </a:p>
        </p:txBody>
      </p:sp>
    </p:spTree>
    <p:custDataLst>
      <p:tags r:id="rId1"/>
    </p:custDataLst>
    <p:extLst>
      <p:ext uri="{BB962C8B-B14F-4D97-AF65-F5344CB8AC3E}">
        <p14:creationId xmlns:p14="http://schemas.microsoft.com/office/powerpoint/2010/main" val="3083585195"/>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636342"/>
            <a:ext cx="4688113" cy="829464"/>
          </a:xfrm>
        </p:spPr>
        <p:txBody>
          <a:bodyPr/>
          <a:lstStyle/>
          <a:p>
            <a:r>
              <a:rPr lang="en-US" altLang="en-US" sz="1600" dirty="0"/>
              <a:t>Protocols</a:t>
            </a:r>
            <a:br>
              <a:rPr lang="en-US" altLang="en-US" dirty="0"/>
            </a:br>
            <a:r>
              <a:rPr lang="en-US" altLang="en-US" dirty="0"/>
              <a:t>Protocol Interaction</a:t>
            </a:r>
          </a:p>
        </p:txBody>
      </p:sp>
      <p:graphicFrame>
        <p:nvGraphicFramePr>
          <p:cNvPr id="2" name="Table 1"/>
          <p:cNvGraphicFramePr>
            <a:graphicFrameLocks noGrp="1"/>
          </p:cNvGraphicFramePr>
          <p:nvPr>
            <p:extLst>
              <p:ext uri="{D42A27DB-BD31-4B8C-83A1-F6EECF244321}">
                <p14:modId xmlns:p14="http://schemas.microsoft.com/office/powerpoint/2010/main" val="2681615721"/>
              </p:ext>
            </p:extLst>
          </p:nvPr>
        </p:nvGraphicFramePr>
        <p:xfrm>
          <a:off x="203200" y="3111501"/>
          <a:ext cx="8797925" cy="3474720"/>
        </p:xfrm>
        <a:graphic>
          <a:graphicData uri="http://schemas.openxmlformats.org/drawingml/2006/table">
            <a:tbl>
              <a:tblPr firstRow="1" bandRow="1">
                <a:tableStyleId>{5C22544A-7EE6-4342-B048-85BDC9FD1C3A}</a:tableStyleId>
              </a:tblPr>
              <a:tblGrid>
                <a:gridCol w="2211176">
                  <a:extLst>
                    <a:ext uri="{9D8B030D-6E8A-4147-A177-3AD203B41FA5}">
                      <a16:colId xmlns:a16="http://schemas.microsoft.com/office/drawing/2014/main" val="20000"/>
                    </a:ext>
                  </a:extLst>
                </a:gridCol>
                <a:gridCol w="6586749">
                  <a:extLst>
                    <a:ext uri="{9D8B030D-6E8A-4147-A177-3AD203B41FA5}">
                      <a16:colId xmlns:a16="http://schemas.microsoft.com/office/drawing/2014/main" val="20001"/>
                    </a:ext>
                  </a:extLst>
                </a:gridCol>
              </a:tblGrid>
              <a:tr h="302463">
                <a:tc>
                  <a:txBody>
                    <a:bodyPr/>
                    <a:lstStyle/>
                    <a:p>
                      <a:r>
                        <a:rPr lang="en-US" sz="1800" dirty="0">
                          <a:latin typeface="Century Gothic" panose="020B0502020202020204" pitchFamily="34" charset="0"/>
                        </a:rPr>
                        <a:t>Protocol</a:t>
                      </a:r>
                    </a:p>
                  </a:txBody>
                  <a:tcPr/>
                </a:tc>
                <a:tc>
                  <a:txBody>
                    <a:bodyPr/>
                    <a:lstStyle/>
                    <a:p>
                      <a:r>
                        <a:rPr lang="en-US" sz="1800" dirty="0">
                          <a:latin typeface="Century Gothic" panose="020B0502020202020204" pitchFamily="34" charset="0"/>
                        </a:rPr>
                        <a:t>Function</a:t>
                      </a:r>
                    </a:p>
                  </a:txBody>
                  <a:tcPr/>
                </a:tc>
                <a:extLst>
                  <a:ext uri="{0D108BD9-81ED-4DB2-BD59-A6C34878D82A}">
                    <a16:rowId xmlns:a16="http://schemas.microsoft.com/office/drawing/2014/main" val="10000"/>
                  </a:ext>
                </a:extLst>
              </a:tr>
              <a:tr h="323562">
                <a:tc>
                  <a:txBody>
                    <a:bodyPr/>
                    <a:lstStyle/>
                    <a:p>
                      <a:r>
                        <a:rPr lang="en-US" sz="1800" b="1" dirty="0">
                          <a:latin typeface="Century Gothic" panose="020B0502020202020204" pitchFamily="34" charset="0"/>
                        </a:rPr>
                        <a:t>Hypertext Transfer Protocol (HTTP)</a:t>
                      </a:r>
                      <a:endParaRPr lang="en-US" sz="1800" dirty="0">
                        <a:latin typeface="Century Gothic" panose="020B0502020202020204" pitchFamily="34" charset="0"/>
                      </a:endParaRPr>
                    </a:p>
                  </a:txBody>
                  <a:tcPr/>
                </a:tc>
                <a:tc>
                  <a:txBody>
                    <a:bodyPr/>
                    <a:lstStyle/>
                    <a:p>
                      <a:pPr marL="285750" indent="-285750">
                        <a:buFont typeface="Wingdings" panose="05000000000000000000" pitchFamily="2" charset="2"/>
                        <a:buChar char="§"/>
                      </a:pPr>
                      <a:r>
                        <a:rPr lang="en-US" sz="1800" dirty="0">
                          <a:latin typeface="Century Gothic" panose="020B0502020202020204" pitchFamily="34" charset="0"/>
                        </a:rPr>
                        <a:t>Governs the way a web server and a web client interact</a:t>
                      </a:r>
                    </a:p>
                    <a:p>
                      <a:pPr marL="285750" indent="-285750">
                        <a:buFont typeface="Wingdings" panose="05000000000000000000" pitchFamily="2" charset="2"/>
                        <a:buChar char="§"/>
                      </a:pPr>
                      <a:r>
                        <a:rPr lang="en-US" sz="1800" dirty="0">
                          <a:latin typeface="Century Gothic" panose="020B0502020202020204" pitchFamily="34" charset="0"/>
                        </a:rPr>
                        <a:t>Defines content and format</a:t>
                      </a:r>
                    </a:p>
                  </a:txBody>
                  <a:tcPr/>
                </a:tc>
                <a:extLst>
                  <a:ext uri="{0D108BD9-81ED-4DB2-BD59-A6C34878D82A}">
                    <a16:rowId xmlns:a16="http://schemas.microsoft.com/office/drawing/2014/main" val="10001"/>
                  </a:ext>
                </a:extLst>
              </a:tr>
              <a:tr h="333828">
                <a:tc>
                  <a:txBody>
                    <a:bodyPr/>
                    <a:lstStyle/>
                    <a:p>
                      <a:r>
                        <a:rPr lang="en-US" sz="1800" b="1" dirty="0">
                          <a:latin typeface="Century Gothic" panose="020B0502020202020204" pitchFamily="34" charset="0"/>
                        </a:rPr>
                        <a:t>Transmission Control Protocol (TCP)</a:t>
                      </a:r>
                      <a:endParaRPr lang="en-US" sz="1800" dirty="0">
                        <a:latin typeface="Century Gothic" panose="020B0502020202020204" pitchFamily="34" charset="0"/>
                      </a:endParaRPr>
                    </a:p>
                  </a:txBody>
                  <a:tcPr/>
                </a:tc>
                <a:tc>
                  <a:txBody>
                    <a:bodyPr/>
                    <a:lstStyle/>
                    <a:p>
                      <a:pPr marL="285750" indent="-285750">
                        <a:buFont typeface="Wingdings" panose="05000000000000000000" pitchFamily="2" charset="2"/>
                        <a:buChar char="§"/>
                      </a:pPr>
                      <a:r>
                        <a:rPr lang="en-US" sz="1800" dirty="0">
                          <a:latin typeface="Century Gothic" panose="020B0502020202020204" pitchFamily="34" charset="0"/>
                        </a:rPr>
                        <a:t>Manages the individual conversations</a:t>
                      </a:r>
                    </a:p>
                    <a:p>
                      <a:pPr marL="285750" indent="-285750">
                        <a:buFont typeface="Wingdings" panose="05000000000000000000" pitchFamily="2" charset="2"/>
                        <a:buChar char="§"/>
                      </a:pPr>
                      <a:r>
                        <a:rPr lang="en-US" sz="1800" dirty="0">
                          <a:latin typeface="Century Gothic" panose="020B0502020202020204" pitchFamily="34" charset="0"/>
                        </a:rPr>
                        <a:t>Provides guaranteed delivery</a:t>
                      </a:r>
                    </a:p>
                    <a:p>
                      <a:pPr marL="285750" indent="-285750">
                        <a:buFont typeface="Wingdings" panose="05000000000000000000" pitchFamily="2" charset="2"/>
                        <a:buChar char="§"/>
                      </a:pPr>
                      <a:r>
                        <a:rPr lang="en-US" sz="1800" dirty="0">
                          <a:latin typeface="Century Gothic" panose="020B0502020202020204" pitchFamily="34" charset="0"/>
                        </a:rPr>
                        <a:t>Manages flow control</a:t>
                      </a:r>
                    </a:p>
                  </a:txBody>
                  <a:tcPr/>
                </a:tc>
                <a:extLst>
                  <a:ext uri="{0D108BD9-81ED-4DB2-BD59-A6C34878D82A}">
                    <a16:rowId xmlns:a16="http://schemas.microsoft.com/office/drawing/2014/main" val="10002"/>
                  </a:ext>
                </a:extLst>
              </a:tr>
              <a:tr h="335320">
                <a:tc>
                  <a:txBody>
                    <a:bodyPr/>
                    <a:lstStyle/>
                    <a:p>
                      <a:r>
                        <a:rPr lang="en-US" sz="1800" b="1" dirty="0">
                          <a:latin typeface="Century Gothic" panose="020B0502020202020204" pitchFamily="34" charset="0"/>
                        </a:rPr>
                        <a:t>Internet Protocol (IP)</a:t>
                      </a:r>
                      <a:endParaRPr lang="en-US" sz="1800" dirty="0">
                        <a:latin typeface="Century Gothic" panose="020B0502020202020204" pitchFamily="34" charset="0"/>
                      </a:endParaRPr>
                    </a:p>
                  </a:txBody>
                  <a:tcPr/>
                </a:tc>
                <a:tc>
                  <a:txBody>
                    <a:bodyPr/>
                    <a:lstStyle/>
                    <a:p>
                      <a:r>
                        <a:rPr lang="en-US" sz="1800" dirty="0">
                          <a:latin typeface="Century Gothic" panose="020B0502020202020204" pitchFamily="34" charset="0"/>
                        </a:rPr>
                        <a:t>Delivers messages globally from the sender to the receiver</a:t>
                      </a:r>
                    </a:p>
                  </a:txBody>
                  <a:tcPr/>
                </a:tc>
                <a:extLst>
                  <a:ext uri="{0D108BD9-81ED-4DB2-BD59-A6C34878D82A}">
                    <a16:rowId xmlns:a16="http://schemas.microsoft.com/office/drawing/2014/main" val="10003"/>
                  </a:ext>
                </a:extLst>
              </a:tr>
              <a:tr h="319314">
                <a:tc>
                  <a:txBody>
                    <a:bodyPr/>
                    <a:lstStyle/>
                    <a:p>
                      <a:r>
                        <a:rPr lang="en-US" sz="1800" b="1" dirty="0">
                          <a:latin typeface="Century Gothic" panose="020B0502020202020204" pitchFamily="34" charset="0"/>
                        </a:rPr>
                        <a:t>Ethernet</a:t>
                      </a:r>
                      <a:endParaRPr lang="en-US" sz="1800" dirty="0">
                        <a:latin typeface="Century Gothic" panose="020B0502020202020204" pitchFamily="34" charset="0"/>
                      </a:endParaRPr>
                    </a:p>
                  </a:txBody>
                  <a:tcPr/>
                </a:tc>
                <a:tc>
                  <a:txBody>
                    <a:bodyPr/>
                    <a:lstStyle/>
                    <a:p>
                      <a:r>
                        <a:rPr lang="en-US" sz="1800" dirty="0">
                          <a:latin typeface="Century Gothic" panose="020B0502020202020204" pitchFamily="34" charset="0"/>
                        </a:rPr>
                        <a:t>Delivers messages from one NIC to another NIC on the same Ethernet Local Area Network (LAN)</a:t>
                      </a:r>
                    </a:p>
                  </a:txBody>
                  <a:tcPr/>
                </a:tc>
                <a:extLst>
                  <a:ext uri="{0D108BD9-81ED-4DB2-BD59-A6C34878D82A}">
                    <a16:rowId xmlns:a16="http://schemas.microsoft.com/office/drawing/2014/main" val="10004"/>
                  </a:ext>
                </a:extLst>
              </a:tr>
            </a:tbl>
          </a:graphicData>
        </a:graphic>
      </p:graphicFrame>
      <p:pic>
        <p:nvPicPr>
          <p:cNvPr id="3074"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688114" y="385945"/>
            <a:ext cx="4161063" cy="2684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195" name="Rectangle 6"/>
          <p:cNvSpPr>
            <a:spLocks noGrp="1" noChangeArrowheads="1"/>
          </p:cNvSpPr>
          <p:nvPr>
            <p:ph idx="1"/>
          </p:nvPr>
        </p:nvSpPr>
        <p:spPr>
          <a:xfrm>
            <a:off x="214319" y="1772781"/>
            <a:ext cx="4943474" cy="990512"/>
          </a:xfrm>
        </p:spPr>
        <p:txBody>
          <a:bodyPr/>
          <a:lstStyle/>
          <a:p>
            <a:pPr algn="just">
              <a:buFont typeface="Arial" panose="020B0604020202020204" pitchFamily="34" charset="0"/>
              <a:buChar char="•"/>
            </a:pPr>
            <a:r>
              <a:rPr lang="en-US" sz="1800" dirty="0">
                <a:latin typeface="Century Gothic" panose="020B0502020202020204" pitchFamily="34" charset="0"/>
              </a:rPr>
              <a:t>Networks require the use of several protocols.</a:t>
            </a:r>
            <a:endParaRPr lang="en-US" altLang="ja-JP" sz="1800" dirty="0">
              <a:latin typeface="Century Gothic" panose="020B0502020202020204" pitchFamily="34" charset="0"/>
            </a:endParaRPr>
          </a:p>
          <a:p>
            <a:pPr algn="just">
              <a:buFont typeface="Arial" panose="020B0604020202020204" pitchFamily="34" charset="0"/>
              <a:buChar char="•"/>
            </a:pPr>
            <a:r>
              <a:rPr lang="en-US" altLang="ja-JP" sz="1800" dirty="0">
                <a:latin typeface="Century Gothic" panose="020B0502020202020204" pitchFamily="34" charset="0"/>
              </a:rPr>
              <a:t>Each protocol has its own function and format.</a:t>
            </a:r>
          </a:p>
          <a:p>
            <a:pPr marL="0" indent="0" algn="just">
              <a:buNone/>
            </a:pPr>
            <a:endParaRPr lang="en-US" altLang="ja-JP" sz="1800" dirty="0">
              <a:latin typeface="Century Gothic" panose="020B0502020202020204" pitchFamily="34" charset="0"/>
            </a:endParaRPr>
          </a:p>
        </p:txBody>
      </p:sp>
    </p:spTree>
    <p:custDataLst>
      <p:tags r:id="rId1"/>
    </p:custDataLst>
    <p:extLst>
      <p:ext uri="{BB962C8B-B14F-4D97-AF65-F5344CB8AC3E}">
        <p14:creationId xmlns:p14="http://schemas.microsoft.com/office/powerpoint/2010/main" val="393458859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3.2 Protocols</a:t>
            </a:r>
            <a:endParaRPr lang="en-US" altLang="en-US" sz="5400" dirty="0"/>
          </a:p>
        </p:txBody>
      </p:sp>
    </p:spTree>
    <p:custDataLst>
      <p:tags r:id="rId1"/>
    </p:custDataLst>
    <p:extLst>
      <p:ext uri="{BB962C8B-B14F-4D97-AF65-F5344CB8AC3E}">
        <p14:creationId xmlns:p14="http://schemas.microsoft.com/office/powerpoint/2010/main" val="3366948593"/>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3.3 Protocol Suites</a:t>
            </a:r>
            <a:endParaRPr lang="en-US" sz="2400" dirty="0">
              <a:solidFill>
                <a:srgbClr val="00B0F0"/>
              </a:solidFill>
            </a:endParaRPr>
          </a:p>
        </p:txBody>
      </p:sp>
    </p:spTree>
    <p:extLst>
      <p:ext uri="{BB962C8B-B14F-4D97-AF65-F5344CB8AC3E}">
        <p14:creationId xmlns:p14="http://schemas.microsoft.com/office/powerpoint/2010/main" val="2871377965"/>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73308" y="3865858"/>
            <a:ext cx="6727602" cy="2830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14" name="Title 1"/>
          <p:cNvSpPr>
            <a:spLocks noGrp="1"/>
          </p:cNvSpPr>
          <p:nvPr>
            <p:ph type="title"/>
          </p:nvPr>
        </p:nvSpPr>
        <p:spPr>
          <a:xfrm>
            <a:off x="193868" y="339800"/>
            <a:ext cx="8772157" cy="838200"/>
          </a:xfrm>
        </p:spPr>
        <p:txBody>
          <a:bodyPr/>
          <a:lstStyle/>
          <a:p>
            <a:r>
              <a:rPr lang="en-US" altLang="en-US" sz="1600" dirty="0"/>
              <a:t>Protocol Suites</a:t>
            </a:r>
            <a:br>
              <a:rPr lang="en-US" altLang="en-US" dirty="0"/>
            </a:br>
            <a:r>
              <a:rPr lang="en-US" altLang="en-US" dirty="0"/>
              <a:t>Network Protocol Suites</a:t>
            </a:r>
            <a:endParaRPr lang="en-CA" altLang="en-US" dirty="0"/>
          </a:p>
        </p:txBody>
      </p:sp>
      <p:sp>
        <p:nvSpPr>
          <p:cNvPr id="13315" name="Content Placeholder 2"/>
          <p:cNvSpPr>
            <a:spLocks noGrp="1"/>
          </p:cNvSpPr>
          <p:nvPr>
            <p:ph idx="1"/>
          </p:nvPr>
        </p:nvSpPr>
        <p:spPr>
          <a:xfrm>
            <a:off x="193868" y="1137056"/>
            <a:ext cx="8651936" cy="2943623"/>
          </a:xfrm>
        </p:spPr>
        <p:txBody>
          <a:bodyPr/>
          <a:lstStyle/>
          <a:p>
            <a:pPr marL="0" indent="0" algn="just">
              <a:buNone/>
            </a:pPr>
            <a:r>
              <a:rPr lang="en-US" sz="1800" dirty="0">
                <a:latin typeface="Century Gothic" panose="020B0502020202020204" pitchFamily="34" charset="0"/>
              </a:rPr>
              <a:t>Protocols must be able to work with other protocols.</a:t>
            </a:r>
          </a:p>
          <a:p>
            <a:pPr marL="0" indent="0" algn="just">
              <a:buNone/>
            </a:pPr>
            <a:r>
              <a:rPr lang="en-US" sz="1800" dirty="0">
                <a:latin typeface="Century Gothic" panose="020B0502020202020204" pitchFamily="34" charset="0"/>
              </a:rPr>
              <a:t>Protocol suite:</a:t>
            </a:r>
          </a:p>
          <a:p>
            <a:pPr lvl="1" algn="just"/>
            <a:r>
              <a:rPr lang="en-US" sz="1800" dirty="0">
                <a:latin typeface="Century Gothic" panose="020B0502020202020204" pitchFamily="34" charset="0"/>
              </a:rPr>
              <a:t>A group of inter-related protocols necessary to perform a communication function</a:t>
            </a:r>
          </a:p>
          <a:p>
            <a:pPr lvl="1" algn="just"/>
            <a:r>
              <a:rPr lang="en-US" sz="1800" dirty="0">
                <a:latin typeface="Century Gothic" panose="020B0502020202020204" pitchFamily="34" charset="0"/>
              </a:rPr>
              <a:t>Sets of rules that work together to help solve a problem</a:t>
            </a:r>
          </a:p>
          <a:p>
            <a:pPr marL="0" indent="0" algn="just">
              <a:buNone/>
            </a:pPr>
            <a:r>
              <a:rPr lang="en-US" sz="1800" dirty="0">
                <a:latin typeface="Century Gothic" panose="020B0502020202020204" pitchFamily="34" charset="0"/>
              </a:rPr>
              <a:t>The protocols are viewed in terms of layers:</a:t>
            </a:r>
          </a:p>
          <a:p>
            <a:pPr lvl="1" algn="just"/>
            <a:r>
              <a:rPr lang="en-US" sz="1800" dirty="0">
                <a:latin typeface="Century Gothic" panose="020B0502020202020204" pitchFamily="34" charset="0"/>
              </a:rPr>
              <a:t>Higher Layers</a:t>
            </a:r>
          </a:p>
          <a:p>
            <a:pPr lvl="1" algn="just"/>
            <a:r>
              <a:rPr lang="en-US" sz="1800" dirty="0">
                <a:latin typeface="Century Gothic" panose="020B0502020202020204" pitchFamily="34" charset="0"/>
              </a:rPr>
              <a:t>Lower Layers- concerned with moving data and provide services to upper layers</a:t>
            </a:r>
          </a:p>
          <a:p>
            <a:pPr marL="228600" lvl="1" indent="0">
              <a:buNone/>
            </a:pPr>
            <a:endParaRPr lang="en-CA" altLang="en-US" sz="1800" dirty="0">
              <a:latin typeface="Century Gothic" panose="020B0502020202020204" pitchFamily="34" charset="0"/>
            </a:endParaRPr>
          </a:p>
          <a:p>
            <a:pPr lvl="1"/>
            <a:endParaRPr lang="en-CA" altLang="en-US" sz="1800" dirty="0">
              <a:latin typeface="Century Gothic" panose="020B0502020202020204" pitchFamily="34" charset="0"/>
            </a:endParaRPr>
          </a:p>
          <a:p>
            <a:pPr lvl="1"/>
            <a:endParaRPr lang="en-CA" altLang="en-US" sz="1800" dirty="0">
              <a:latin typeface="Century Gothic" panose="020B0502020202020204" pitchFamily="34" charset="0"/>
            </a:endParaRPr>
          </a:p>
          <a:p>
            <a:pPr lvl="1"/>
            <a:endParaRPr lang="en-CA" altLang="en-US" sz="1800" dirty="0">
              <a:latin typeface="Century Gothic" panose="020B0502020202020204" pitchFamily="34" charset="0"/>
            </a:endParaRPr>
          </a:p>
          <a:p>
            <a:pPr lvl="1"/>
            <a:endParaRPr lang="en-CA" altLang="en-US" sz="1800" dirty="0">
              <a:latin typeface="Century Gothic" panose="020B0502020202020204" pitchFamily="34" charset="0"/>
            </a:endParaRPr>
          </a:p>
          <a:p>
            <a:pPr lvl="1"/>
            <a:endParaRPr lang="en-CA" altLang="en-US" sz="1800" dirty="0">
              <a:latin typeface="Century Gothic" panose="020B0502020202020204" pitchFamily="34" charset="0"/>
            </a:endParaRPr>
          </a:p>
        </p:txBody>
      </p:sp>
    </p:spTree>
    <p:extLst>
      <p:ext uri="{BB962C8B-B14F-4D97-AF65-F5344CB8AC3E}">
        <p14:creationId xmlns:p14="http://schemas.microsoft.com/office/powerpoint/2010/main" val="1028527500"/>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93868" y="237230"/>
            <a:ext cx="8772157" cy="838200"/>
          </a:xfrm>
        </p:spPr>
        <p:txBody>
          <a:bodyPr/>
          <a:lstStyle/>
          <a:p>
            <a:r>
              <a:rPr lang="en-US" altLang="en-US" sz="1600" dirty="0"/>
              <a:t>Protocol Suites</a:t>
            </a:r>
            <a:br>
              <a:rPr lang="en-US" altLang="en-US" dirty="0"/>
            </a:br>
            <a:r>
              <a:rPr lang="en-US" altLang="en-US" dirty="0"/>
              <a:t>Evolution of Protocol Suites</a:t>
            </a:r>
            <a:endParaRPr lang="en-CA" altLang="en-US" dirty="0"/>
          </a:p>
        </p:txBody>
      </p:sp>
      <p:sp>
        <p:nvSpPr>
          <p:cNvPr id="13315" name="Content Placeholder 2"/>
          <p:cNvSpPr>
            <a:spLocks noGrp="1"/>
          </p:cNvSpPr>
          <p:nvPr>
            <p:ph idx="1"/>
          </p:nvPr>
        </p:nvSpPr>
        <p:spPr>
          <a:xfrm>
            <a:off x="159147" y="975417"/>
            <a:ext cx="8841598" cy="3856453"/>
          </a:xfrm>
        </p:spPr>
        <p:txBody>
          <a:bodyPr/>
          <a:lstStyle/>
          <a:p>
            <a:pPr marL="0" indent="0" algn="just">
              <a:buNone/>
            </a:pPr>
            <a:r>
              <a:rPr lang="en-US" sz="1800" dirty="0">
                <a:latin typeface="Century Gothic" panose="020B0502020202020204" pitchFamily="34" charset="0"/>
              </a:rPr>
              <a:t>There are several protocol suites.</a:t>
            </a:r>
          </a:p>
          <a:p>
            <a:pPr algn="just">
              <a:buFont typeface="Arial" panose="020B0604020202020204" pitchFamily="34" charset="0"/>
              <a:buChar char="•"/>
            </a:pPr>
            <a:r>
              <a:rPr lang="fr-FR" sz="1800" b="1" dirty="0">
                <a:latin typeface="Century Gothic" panose="020B0502020202020204" pitchFamily="34" charset="0"/>
              </a:rPr>
              <a:t>Internet Protocol Suite or TCP/IP- </a:t>
            </a:r>
            <a:r>
              <a:rPr lang="fr-FR" sz="1800" dirty="0">
                <a:latin typeface="Century Gothic" panose="020B0502020202020204" pitchFamily="34" charset="0"/>
              </a:rPr>
              <a:t>The</a:t>
            </a:r>
            <a:r>
              <a:rPr lang="fr-FR" sz="1800" b="1" dirty="0">
                <a:latin typeface="Century Gothic" panose="020B0502020202020204" pitchFamily="34" charset="0"/>
              </a:rPr>
              <a:t> </a:t>
            </a:r>
            <a:r>
              <a:rPr lang="fr-FR" sz="1800" dirty="0" err="1">
                <a:latin typeface="Century Gothic" panose="020B0502020202020204" pitchFamily="34" charset="0"/>
              </a:rPr>
              <a:t>most</a:t>
            </a:r>
            <a:r>
              <a:rPr lang="fr-FR" sz="1800" dirty="0">
                <a:latin typeface="Century Gothic" panose="020B0502020202020204" pitchFamily="34" charset="0"/>
              </a:rPr>
              <a:t> </a:t>
            </a:r>
            <a:r>
              <a:rPr lang="fr-FR" sz="1800" dirty="0" err="1">
                <a:latin typeface="Century Gothic" panose="020B0502020202020204" pitchFamily="34" charset="0"/>
              </a:rPr>
              <a:t>common</a:t>
            </a:r>
            <a:r>
              <a:rPr lang="fr-FR" sz="1800" dirty="0">
                <a:latin typeface="Century Gothic" panose="020B0502020202020204" pitchFamily="34" charset="0"/>
              </a:rPr>
              <a:t> </a:t>
            </a:r>
            <a:r>
              <a:rPr lang="fr-FR" sz="1800" dirty="0" err="1">
                <a:latin typeface="Century Gothic" panose="020B0502020202020204" pitchFamily="34" charset="0"/>
              </a:rPr>
              <a:t>protocol</a:t>
            </a:r>
            <a:r>
              <a:rPr lang="fr-FR" sz="1800" dirty="0">
                <a:latin typeface="Century Gothic" panose="020B0502020202020204" pitchFamily="34" charset="0"/>
              </a:rPr>
              <a:t> suite and m</a:t>
            </a:r>
            <a:r>
              <a:rPr lang="en-US" sz="1800" dirty="0" err="1">
                <a:latin typeface="Century Gothic" panose="020B0502020202020204" pitchFamily="34" charset="0"/>
              </a:rPr>
              <a:t>aintained</a:t>
            </a:r>
            <a:r>
              <a:rPr lang="en-US" sz="1800" dirty="0">
                <a:latin typeface="Century Gothic" panose="020B0502020202020204" pitchFamily="34" charset="0"/>
              </a:rPr>
              <a:t> by the Internet Engineering Task Force (IETF)</a:t>
            </a:r>
          </a:p>
          <a:p>
            <a:pPr algn="just">
              <a:buFont typeface="Arial" panose="020B0604020202020204" pitchFamily="34" charset="0"/>
              <a:buChar char="•"/>
            </a:pPr>
            <a:r>
              <a:rPr lang="en-US" sz="1800" b="1" dirty="0">
                <a:latin typeface="Century Gothic" panose="020B0502020202020204" pitchFamily="34" charset="0"/>
              </a:rPr>
              <a:t>Open Systems Interconnection (OSI) protocols- </a:t>
            </a:r>
            <a:r>
              <a:rPr lang="en-US" sz="1800" dirty="0">
                <a:latin typeface="Century Gothic" panose="020B0502020202020204" pitchFamily="34" charset="0"/>
              </a:rPr>
              <a:t>Developed</a:t>
            </a:r>
            <a:r>
              <a:rPr lang="en-US" sz="1800" b="1" dirty="0">
                <a:latin typeface="Century Gothic" panose="020B0502020202020204" pitchFamily="34" charset="0"/>
              </a:rPr>
              <a:t> </a:t>
            </a:r>
            <a:r>
              <a:rPr lang="en-US" sz="1800" dirty="0">
                <a:latin typeface="Century Gothic" panose="020B0502020202020204" pitchFamily="34" charset="0"/>
              </a:rPr>
              <a:t>by the International Organization for Standardization (ISO) and the International Telecommunications Union (ITU)</a:t>
            </a:r>
          </a:p>
          <a:p>
            <a:pPr algn="just">
              <a:buFont typeface="Arial" panose="020B0604020202020204" pitchFamily="34" charset="0"/>
              <a:buChar char="•"/>
            </a:pPr>
            <a:r>
              <a:rPr lang="en-US" sz="1800" b="1" dirty="0">
                <a:latin typeface="Century Gothic" panose="020B0502020202020204" pitchFamily="34" charset="0"/>
              </a:rPr>
              <a:t>AppleTalk- </a:t>
            </a:r>
            <a:r>
              <a:rPr lang="en-US" sz="1800" dirty="0">
                <a:latin typeface="Century Gothic" panose="020B0502020202020204" pitchFamily="34" charset="0"/>
              </a:rPr>
              <a:t>Proprietary suite release by Apple Inc.</a:t>
            </a:r>
          </a:p>
          <a:p>
            <a:pPr algn="just">
              <a:buFont typeface="Arial" panose="020B0604020202020204" pitchFamily="34" charset="0"/>
              <a:buChar char="•"/>
            </a:pPr>
            <a:r>
              <a:rPr lang="en-US" sz="1800" b="1" dirty="0">
                <a:latin typeface="Century Gothic" panose="020B0502020202020204" pitchFamily="34" charset="0"/>
              </a:rPr>
              <a:t>Novell NetWare- </a:t>
            </a:r>
            <a:r>
              <a:rPr lang="en-US" sz="1800" dirty="0">
                <a:latin typeface="Century Gothic" panose="020B0502020202020204" pitchFamily="34" charset="0"/>
              </a:rPr>
              <a:t>Proprietary suite developed by Novell Inc.</a:t>
            </a:r>
            <a:endParaRPr lang="en-CA" altLang="en-US" sz="1800" dirty="0">
              <a:latin typeface="Century Gothic" panose="020B0502020202020204" pitchFamily="34" charset="0"/>
            </a:endParaRPr>
          </a:p>
          <a:p>
            <a:pPr lvl="1"/>
            <a:endParaRPr lang="en-CA" altLang="en-US" sz="1800" dirty="0">
              <a:latin typeface="Century Gothic" panose="020B0502020202020204" pitchFamily="34" charset="0"/>
            </a:endParaRPr>
          </a:p>
        </p:txBody>
      </p:sp>
      <p:pic>
        <p:nvPicPr>
          <p:cNvPr id="5123"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55344" y="3758140"/>
            <a:ext cx="7588155" cy="2908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4639521"/>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Protocol Suites</a:t>
            </a:r>
            <a:br>
              <a:rPr lang="en-US" altLang="en-US" dirty="0"/>
            </a:br>
            <a:r>
              <a:rPr lang="en-US" altLang="en-US" dirty="0"/>
              <a:t>TCP/IP Protocol Example</a:t>
            </a:r>
            <a:endParaRPr lang="en-CA" altLang="en-US" dirty="0"/>
          </a:p>
        </p:txBody>
      </p:sp>
      <p:sp>
        <p:nvSpPr>
          <p:cNvPr id="13315" name="Content Placeholder 2"/>
          <p:cNvSpPr>
            <a:spLocks noGrp="1"/>
          </p:cNvSpPr>
          <p:nvPr>
            <p:ph idx="1"/>
          </p:nvPr>
        </p:nvSpPr>
        <p:spPr>
          <a:xfrm>
            <a:off x="193868" y="1343060"/>
            <a:ext cx="8570049" cy="3733082"/>
          </a:xfrm>
        </p:spPr>
        <p:txBody>
          <a:bodyPr/>
          <a:lstStyle/>
          <a:p>
            <a:pPr algn="just">
              <a:buFont typeface="Arial" panose="020B0604020202020204" pitchFamily="34" charset="0"/>
              <a:buChar char="•"/>
            </a:pPr>
            <a:r>
              <a:rPr lang="en-US" sz="1800" dirty="0">
                <a:latin typeface="Century Gothic" panose="020B0502020202020204" pitchFamily="34" charset="0"/>
              </a:rPr>
              <a:t>TCP/IP protocols operate at the application, transport, and internet layers.</a:t>
            </a:r>
          </a:p>
          <a:p>
            <a:pPr algn="just">
              <a:buFont typeface="Arial" panose="020B0604020202020204" pitchFamily="34" charset="0"/>
              <a:buChar char="•"/>
            </a:pPr>
            <a:r>
              <a:rPr lang="en-US" sz="1800" dirty="0">
                <a:latin typeface="Century Gothic" panose="020B0502020202020204" pitchFamily="34" charset="0"/>
              </a:rPr>
              <a:t>The most common network access layer LAN protocols are Ethernet and WLAN (wireless LAN).</a:t>
            </a:r>
          </a:p>
          <a:p>
            <a:pPr lvl="1" algn="just"/>
            <a:endParaRPr lang="en-CA" altLang="en-US" sz="2400" dirty="0">
              <a:latin typeface="Century Gothic" panose="020B0502020202020204" pitchFamily="34"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392" y="2674961"/>
            <a:ext cx="7193107" cy="3993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970489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93867" y="257915"/>
            <a:ext cx="8772157" cy="838200"/>
          </a:xfrm>
        </p:spPr>
        <p:txBody>
          <a:bodyPr/>
          <a:lstStyle/>
          <a:p>
            <a:r>
              <a:rPr lang="en-US" altLang="en-US" sz="1600" dirty="0"/>
              <a:t>Protocol Suites</a:t>
            </a:r>
            <a:br>
              <a:rPr lang="en-US" altLang="en-US" dirty="0"/>
            </a:br>
            <a:r>
              <a:rPr lang="en-US" altLang="en-US" dirty="0"/>
              <a:t>TCP/IP Protocol Suite</a:t>
            </a:r>
            <a:endParaRPr lang="en-CA" altLang="en-US" dirty="0"/>
          </a:p>
        </p:txBody>
      </p:sp>
      <p:sp>
        <p:nvSpPr>
          <p:cNvPr id="13315" name="Content Placeholder 2"/>
          <p:cNvSpPr>
            <a:spLocks noGrp="1"/>
          </p:cNvSpPr>
          <p:nvPr>
            <p:ph idx="1"/>
          </p:nvPr>
        </p:nvSpPr>
        <p:spPr>
          <a:xfrm>
            <a:off x="167116" y="1096115"/>
            <a:ext cx="8798908" cy="3942178"/>
          </a:xfrm>
        </p:spPr>
        <p:txBody>
          <a:bodyPr/>
          <a:lstStyle/>
          <a:p>
            <a:pPr algn="just">
              <a:buFont typeface="Arial" panose="020B0604020202020204" pitchFamily="34" charset="0"/>
              <a:buChar char="•"/>
            </a:pPr>
            <a:r>
              <a:rPr lang="en-US" sz="1600" dirty="0">
                <a:latin typeface="Century Gothic" panose="020B0502020202020204" pitchFamily="34" charset="0"/>
              </a:rPr>
              <a:t>TCP/IP is the protocol suite used by the internet and includes many protocols.</a:t>
            </a:r>
          </a:p>
          <a:p>
            <a:pPr algn="just">
              <a:buFont typeface="Arial" panose="020B0604020202020204" pitchFamily="34" charset="0"/>
              <a:buChar char="•"/>
            </a:pPr>
            <a:r>
              <a:rPr lang="en-US" sz="1600" dirty="0">
                <a:latin typeface="Century Gothic" panose="020B0502020202020204" pitchFamily="34" charset="0"/>
              </a:rPr>
              <a:t>TCP/IP is:</a:t>
            </a:r>
          </a:p>
          <a:p>
            <a:pPr lvl="1" algn="just"/>
            <a:r>
              <a:rPr lang="en-US" sz="1800" dirty="0">
                <a:latin typeface="Century Gothic" panose="020B0502020202020204" pitchFamily="34" charset="0"/>
              </a:rPr>
              <a:t>An open standard protocol suite that is freely available to the public and can be used by any vendor</a:t>
            </a:r>
          </a:p>
          <a:p>
            <a:pPr lvl="1" algn="just"/>
            <a:r>
              <a:rPr lang="en-US" sz="1800" dirty="0">
                <a:latin typeface="Century Gothic" panose="020B0502020202020204" pitchFamily="34" charset="0"/>
              </a:rPr>
              <a:t>A standards-based protocol suite that is </a:t>
            </a:r>
            <a:r>
              <a:rPr lang="en-US" sz="1600" dirty="0">
                <a:latin typeface="Century Gothic" panose="020B0502020202020204" pitchFamily="34" charset="0"/>
              </a:rPr>
              <a:t>endorsed by the networking industry and approved by a standards organization to ensure interoperability </a:t>
            </a:r>
          </a:p>
          <a:p>
            <a:pPr lvl="1" algn="just"/>
            <a:endParaRPr lang="en-CA" altLang="en-US" sz="1400" dirty="0">
              <a:latin typeface="Century Gothic" panose="020B0502020202020204" pitchFamily="34" charset="0"/>
            </a:endParaRPr>
          </a:p>
        </p:txBody>
      </p:sp>
      <p:pic>
        <p:nvPicPr>
          <p:cNvPr id="717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74159" y="2962045"/>
            <a:ext cx="7146238" cy="3753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075703"/>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Protocol Suites</a:t>
            </a:r>
            <a:br>
              <a:rPr lang="en-US" altLang="en-US" dirty="0"/>
            </a:br>
            <a:r>
              <a:rPr lang="en-US" altLang="en-US" dirty="0"/>
              <a:t>TCP/IP Communication Process</a:t>
            </a:r>
            <a:endParaRPr lang="en-CA" altLang="en-US" dirty="0"/>
          </a:p>
        </p:txBody>
      </p:sp>
      <p:sp>
        <p:nvSpPr>
          <p:cNvPr id="13315" name="Content Placeholder 2"/>
          <p:cNvSpPr>
            <a:spLocks noGrp="1"/>
          </p:cNvSpPr>
          <p:nvPr>
            <p:ph idx="1"/>
          </p:nvPr>
        </p:nvSpPr>
        <p:spPr>
          <a:xfrm>
            <a:off x="149101" y="1409993"/>
            <a:ext cx="4361340" cy="859252"/>
          </a:xfrm>
        </p:spPr>
        <p:txBody>
          <a:bodyPr/>
          <a:lstStyle/>
          <a:p>
            <a:pPr algn="just">
              <a:buFont typeface="Arial" panose="020B0604020202020204" pitchFamily="34" charset="0"/>
              <a:buChar char="•"/>
            </a:pPr>
            <a:r>
              <a:rPr lang="en-US" sz="1800" dirty="0">
                <a:latin typeface="Century Gothic" panose="020B0502020202020204" pitchFamily="34" charset="0"/>
              </a:rPr>
              <a:t>A web server encapsulating and sending a web page to a client.</a:t>
            </a:r>
            <a:endParaRPr lang="en-CA" altLang="en-US" sz="1800" dirty="0">
              <a:latin typeface="Century Gothic" panose="020B0502020202020204" pitchFamily="34" charset="0"/>
            </a:endParaRPr>
          </a:p>
        </p:txBody>
      </p:sp>
      <p:sp>
        <p:nvSpPr>
          <p:cNvPr id="9" name="Content Placeholder 2"/>
          <p:cNvSpPr txBox="1">
            <a:spLocks/>
          </p:cNvSpPr>
          <p:nvPr/>
        </p:nvSpPr>
        <p:spPr bwMode="auto">
          <a:xfrm>
            <a:off x="4733277" y="1367129"/>
            <a:ext cx="4361340" cy="859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buFont typeface="Arial" panose="020B0604020202020204" pitchFamily="34" charset="0"/>
              <a:buChar char="•"/>
            </a:pPr>
            <a:r>
              <a:rPr lang="en-US" sz="1800" dirty="0">
                <a:latin typeface="Century Gothic" panose="020B0502020202020204" pitchFamily="34" charset="0"/>
              </a:rPr>
              <a:t>A client de-encapsulating the web page for the web browser</a:t>
            </a:r>
            <a:endParaRPr lang="en-US" altLang="en-US" sz="1800" dirty="0">
              <a:latin typeface="Century Gothic" panose="020B0502020202020204" pitchFamily="34" charset="0"/>
            </a:endParaRPr>
          </a:p>
        </p:txBody>
      </p:sp>
      <p:pic>
        <p:nvPicPr>
          <p:cNvPr id="8194"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2446646"/>
            <a:ext cx="4604685" cy="3001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45180" y="2606722"/>
            <a:ext cx="4698820" cy="2768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6796102"/>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3.3 Protocol Suites</a:t>
            </a:r>
            <a:endParaRPr lang="en-US" altLang="en-US" sz="5400" dirty="0"/>
          </a:p>
        </p:txBody>
      </p:sp>
    </p:spTree>
    <p:custDataLst>
      <p:tags r:id="rId1"/>
    </p:custDataLst>
    <p:extLst>
      <p:ext uri="{BB962C8B-B14F-4D97-AF65-F5344CB8AC3E}">
        <p14:creationId xmlns:p14="http://schemas.microsoft.com/office/powerpoint/2010/main" val="303553971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zh-TW" b="1" dirty="0">
                <a:latin typeface="Century Gothic" panose="020B0502020202020204" pitchFamily="34" charset="0"/>
                <a:ea typeface="新細明體" pitchFamily="18" charset="-120"/>
              </a:rPr>
              <a:t>At the end of this topic, You should be able to:</a:t>
            </a:r>
          </a:p>
          <a:p>
            <a:endParaRPr lang="en-US" altLang="zh-TW" b="1" dirty="0">
              <a:latin typeface="Century Gothic" panose="020B0502020202020204" pitchFamily="34" charset="0"/>
              <a:ea typeface="新細明體" pitchFamily="18" charset="-120"/>
            </a:endParaRPr>
          </a:p>
          <a:p>
            <a:pPr lvl="1" algn="just"/>
            <a:r>
              <a:rPr lang="en-CA" sz="1900" dirty="0">
                <a:latin typeface="Century Gothic" panose="020B0502020202020204" pitchFamily="34" charset="0"/>
              </a:rPr>
              <a:t>Describe the types of rules that are necessary to successfully communicate.</a:t>
            </a:r>
          </a:p>
          <a:p>
            <a:pPr lvl="1" algn="just"/>
            <a:r>
              <a:rPr lang="en-US" sz="1900" dirty="0">
                <a:latin typeface="Century Gothic" panose="020B0502020202020204" pitchFamily="34" charset="0"/>
              </a:rPr>
              <a:t>Explain why protocols are necessary in communication. </a:t>
            </a:r>
          </a:p>
          <a:p>
            <a:pPr lvl="1" algn="just"/>
            <a:r>
              <a:rPr lang="en-US" sz="1900" dirty="0">
                <a:latin typeface="Century Gothic" panose="020B0502020202020204" pitchFamily="34" charset="0"/>
              </a:rPr>
              <a:t>Explain the purpose of adhering to a protocol suite.</a:t>
            </a:r>
          </a:p>
          <a:p>
            <a:pPr lvl="1" algn="just"/>
            <a:r>
              <a:rPr lang="en-US" sz="1900" dirty="0">
                <a:latin typeface="Century Gothic" panose="020B0502020202020204" pitchFamily="34" charset="0"/>
              </a:rPr>
              <a:t>Explain the role of standards organizations in establishing protocols for network interoperability.</a:t>
            </a:r>
          </a:p>
          <a:p>
            <a:pPr lvl="1" algn="just"/>
            <a:r>
              <a:rPr lang="en-US" sz="1900" dirty="0">
                <a:latin typeface="Century Gothic" panose="020B0502020202020204" pitchFamily="34" charset="0"/>
              </a:rPr>
              <a:t>Explain how the TCP/IP model and the OSI model are used to facilitate standardization in the communication process.</a:t>
            </a:r>
          </a:p>
          <a:p>
            <a:pPr lvl="1" algn="just"/>
            <a:r>
              <a:rPr lang="en-US" sz="1900" dirty="0">
                <a:latin typeface="Century Gothic" panose="020B0502020202020204" pitchFamily="34" charset="0"/>
              </a:rPr>
              <a:t>Explain how data encapsulation allows data to be transported across the network.</a:t>
            </a:r>
          </a:p>
          <a:p>
            <a:pPr lvl="1" algn="just"/>
            <a:r>
              <a:rPr lang="en-US" sz="1900" dirty="0">
                <a:latin typeface="Century Gothic" panose="020B0502020202020204" pitchFamily="34" charset="0"/>
              </a:rPr>
              <a:t>Explain how local hosts access local resources on a network.</a:t>
            </a:r>
            <a:r>
              <a:rPr lang="en-US" sz="1800" dirty="0">
                <a:latin typeface="Century Gothic" panose="020B0502020202020204" pitchFamily="34" charset="0"/>
              </a:rPr>
              <a:t>	</a:t>
            </a:r>
          </a:p>
          <a:p>
            <a:endParaRPr lang="en-US" dirty="0"/>
          </a:p>
        </p:txBody>
      </p:sp>
      <p:sp>
        <p:nvSpPr>
          <p:cNvPr id="5" name="Text Box 2"/>
          <p:cNvSpPr txBox="1">
            <a:spLocks noGrp="1" noChangeArrowheads="1"/>
          </p:cNvSpPr>
          <p:nvPr>
            <p:ph type="title"/>
          </p:nvPr>
        </p:nvSpPr>
        <p:spPr bwMode="auto">
          <a:xfrm>
            <a:off x="2345543" y="826186"/>
            <a:ext cx="45608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dirty="0">
                <a:latin typeface="Century Gothic" panose="020B0502020202020204" pitchFamily="34" charset="0"/>
                <a:ea typeface="新細明體" pitchFamily="18" charset="-120"/>
              </a:rPr>
              <a:t>Learning Outcomes</a:t>
            </a:r>
          </a:p>
        </p:txBody>
      </p:sp>
    </p:spTree>
    <p:extLst>
      <p:ext uri="{BB962C8B-B14F-4D97-AF65-F5344CB8AC3E}">
        <p14:creationId xmlns:p14="http://schemas.microsoft.com/office/powerpoint/2010/main" val="3810781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4123690" cy="1481138"/>
          </a:xfrm>
        </p:spPr>
        <p:txBody>
          <a:bodyPr/>
          <a:lstStyle/>
          <a:p>
            <a:pPr eaLnBrk="1" hangingPunct="1"/>
            <a:r>
              <a:rPr lang="en-US" sz="2400" dirty="0"/>
              <a:t>3.4 Standards Organizations</a:t>
            </a:r>
            <a:endParaRPr lang="en-US" sz="2400" dirty="0">
              <a:solidFill>
                <a:srgbClr val="00B0F0"/>
              </a:solidFill>
            </a:endParaRPr>
          </a:p>
        </p:txBody>
      </p:sp>
    </p:spTree>
    <p:extLst>
      <p:ext uri="{BB962C8B-B14F-4D97-AF65-F5344CB8AC3E}">
        <p14:creationId xmlns:p14="http://schemas.microsoft.com/office/powerpoint/2010/main" val="1047763235"/>
      </p:ext>
    </p:extLst>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857251"/>
            <a:ext cx="9144000" cy="757551"/>
          </a:xfrm>
        </p:spPr>
        <p:txBody>
          <a:bodyPr/>
          <a:lstStyle/>
          <a:p>
            <a:r>
              <a:rPr lang="en-US" altLang="en-US" sz="1600" dirty="0"/>
              <a:t>Standards Organizations</a:t>
            </a:r>
            <a:br>
              <a:rPr lang="en-US" altLang="en-US" sz="1600" dirty="0"/>
            </a:br>
            <a:r>
              <a:rPr lang="en-US" altLang="en-US" dirty="0"/>
              <a:t>Open Standards</a:t>
            </a:r>
          </a:p>
        </p:txBody>
      </p:sp>
      <p:sp>
        <p:nvSpPr>
          <p:cNvPr id="55299" name="Rectangle 3"/>
          <p:cNvSpPr>
            <a:spLocks noGrp="1" noChangeArrowheads="1"/>
          </p:cNvSpPr>
          <p:nvPr>
            <p:ph type="body" idx="1"/>
          </p:nvPr>
        </p:nvSpPr>
        <p:spPr>
          <a:xfrm>
            <a:off x="4572000" y="1123481"/>
            <a:ext cx="4401766" cy="3950636"/>
          </a:xfrm>
        </p:spPr>
        <p:txBody>
          <a:bodyPr/>
          <a:lstStyle/>
          <a:p>
            <a:pPr marL="0" indent="0" algn="just">
              <a:buNone/>
            </a:pPr>
            <a:r>
              <a:rPr lang="en-US" sz="1800" dirty="0">
                <a:latin typeface="Century Gothic" panose="020B0502020202020204" pitchFamily="34" charset="0"/>
              </a:rPr>
              <a:t>Open standards encourage:</a:t>
            </a:r>
          </a:p>
          <a:p>
            <a:pPr algn="just">
              <a:buFont typeface="Arial" panose="020B0604020202020204" pitchFamily="34" charset="0"/>
              <a:buChar char="•"/>
            </a:pPr>
            <a:r>
              <a:rPr lang="en-US" sz="1800" dirty="0">
                <a:latin typeface="Century Gothic" panose="020B0502020202020204" pitchFamily="34" charset="0"/>
              </a:rPr>
              <a:t>interoperability</a:t>
            </a:r>
          </a:p>
          <a:p>
            <a:pPr algn="just">
              <a:buFont typeface="Arial" panose="020B0604020202020204" pitchFamily="34" charset="0"/>
              <a:buChar char="•"/>
            </a:pPr>
            <a:r>
              <a:rPr lang="en-US" sz="1800" dirty="0">
                <a:latin typeface="Century Gothic" panose="020B0502020202020204" pitchFamily="34" charset="0"/>
              </a:rPr>
              <a:t>competition</a:t>
            </a:r>
          </a:p>
          <a:p>
            <a:pPr algn="just">
              <a:buFont typeface="Arial" panose="020B0604020202020204" pitchFamily="34" charset="0"/>
              <a:buChar char="•"/>
            </a:pPr>
            <a:r>
              <a:rPr lang="en-US" sz="1800" dirty="0">
                <a:latin typeface="Century Gothic" panose="020B0502020202020204" pitchFamily="34" charset="0"/>
              </a:rPr>
              <a:t>innovation</a:t>
            </a:r>
          </a:p>
          <a:p>
            <a:pPr marL="0" indent="0" algn="just">
              <a:buNone/>
            </a:pPr>
            <a:r>
              <a:rPr lang="en-US" sz="1800" dirty="0">
                <a:latin typeface="Century Gothic" panose="020B0502020202020204" pitchFamily="34" charset="0"/>
              </a:rPr>
              <a:t>Standards organizations are:</a:t>
            </a:r>
          </a:p>
          <a:p>
            <a:pPr algn="just">
              <a:buFont typeface="Arial" panose="020B0604020202020204" pitchFamily="34" charset="0"/>
              <a:buChar char="•"/>
            </a:pPr>
            <a:r>
              <a:rPr lang="en-US" sz="1800" dirty="0">
                <a:latin typeface="Century Gothic" panose="020B0502020202020204" pitchFamily="34" charset="0"/>
              </a:rPr>
              <a:t>vendor-neutral </a:t>
            </a:r>
          </a:p>
          <a:p>
            <a:pPr algn="just">
              <a:buFont typeface="Arial" panose="020B0604020202020204" pitchFamily="34" charset="0"/>
              <a:buChar char="•"/>
            </a:pPr>
            <a:r>
              <a:rPr lang="en-US" sz="1800" dirty="0">
                <a:latin typeface="Century Gothic" panose="020B0502020202020204" pitchFamily="34" charset="0"/>
              </a:rPr>
              <a:t>non-profit organizations </a:t>
            </a:r>
          </a:p>
          <a:p>
            <a:pPr algn="just">
              <a:buFont typeface="Arial" panose="020B0604020202020204" pitchFamily="34" charset="0"/>
              <a:buChar char="•"/>
            </a:pPr>
            <a:r>
              <a:rPr lang="en-US" sz="1800" dirty="0">
                <a:latin typeface="Century Gothic" panose="020B0502020202020204" pitchFamily="34" charset="0"/>
              </a:rPr>
              <a:t>established to develop and promote the concept of open standards. </a:t>
            </a:r>
            <a:endParaRPr lang="en-CA" altLang="en-US" sz="1800" b="1" dirty="0">
              <a:latin typeface="Century Gothic" panose="020B0502020202020204" pitchFamily="34" charset="0"/>
            </a:endParaRPr>
          </a:p>
        </p:txBody>
      </p:sp>
      <p:pic>
        <p:nvPicPr>
          <p:cNvPr id="9218"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9659" y="1689890"/>
            <a:ext cx="4308835" cy="3071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657000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 y="857251"/>
            <a:ext cx="4499429" cy="757551"/>
          </a:xfrm>
        </p:spPr>
        <p:txBody>
          <a:bodyPr/>
          <a:lstStyle/>
          <a:p>
            <a:r>
              <a:rPr lang="en-US" altLang="en-US" sz="1600" dirty="0"/>
              <a:t>Standards Organizations</a:t>
            </a:r>
            <a:br>
              <a:rPr lang="en-US" altLang="en-US" sz="1600" dirty="0"/>
            </a:br>
            <a:r>
              <a:rPr lang="en-US" altLang="en-US" dirty="0"/>
              <a:t>Internet Standards</a:t>
            </a:r>
          </a:p>
        </p:txBody>
      </p:sp>
      <p:sp>
        <p:nvSpPr>
          <p:cNvPr id="55299" name="Rectangle 3"/>
          <p:cNvSpPr>
            <a:spLocks noGrp="1" noChangeArrowheads="1"/>
          </p:cNvSpPr>
          <p:nvPr>
            <p:ph type="body" idx="1"/>
          </p:nvPr>
        </p:nvSpPr>
        <p:spPr>
          <a:xfrm>
            <a:off x="4499429" y="1077773"/>
            <a:ext cx="4401766" cy="4322448"/>
          </a:xfrm>
        </p:spPr>
        <p:txBody>
          <a:bodyPr/>
          <a:lstStyle/>
          <a:p>
            <a:pPr algn="just">
              <a:buFont typeface="Arial" panose="020B0604020202020204" pitchFamily="34" charset="0"/>
              <a:buChar char="•"/>
            </a:pPr>
            <a:r>
              <a:rPr lang="en-US" sz="1800" b="1" dirty="0">
                <a:latin typeface="Century Gothic" panose="020B0502020202020204" pitchFamily="34" charset="0"/>
              </a:rPr>
              <a:t>Internet Society (ISOC)</a:t>
            </a:r>
            <a:r>
              <a:rPr lang="en-US" sz="1800" dirty="0">
                <a:latin typeface="Century Gothic" panose="020B0502020202020204" pitchFamily="34" charset="0"/>
              </a:rPr>
              <a:t> - Promotes the open development and evolution of internet</a:t>
            </a:r>
          </a:p>
          <a:p>
            <a:pPr algn="just">
              <a:buFont typeface="Arial" panose="020B0604020202020204" pitchFamily="34" charset="0"/>
              <a:buChar char="•"/>
            </a:pPr>
            <a:r>
              <a:rPr lang="en-US" sz="1800" b="1" dirty="0">
                <a:latin typeface="Century Gothic" panose="020B0502020202020204" pitchFamily="34" charset="0"/>
              </a:rPr>
              <a:t>Internet Architecture Board (IAB)</a:t>
            </a:r>
            <a:r>
              <a:rPr lang="en-US" sz="1800" dirty="0">
                <a:latin typeface="Century Gothic" panose="020B0502020202020204" pitchFamily="34" charset="0"/>
              </a:rPr>
              <a:t> - Responsible for management and development of internet standards</a:t>
            </a:r>
          </a:p>
          <a:p>
            <a:pPr algn="just">
              <a:buFont typeface="Arial" panose="020B0604020202020204" pitchFamily="34" charset="0"/>
              <a:buChar char="•"/>
            </a:pPr>
            <a:r>
              <a:rPr lang="en-US" sz="1800" b="1" dirty="0">
                <a:latin typeface="Century Gothic" panose="020B0502020202020204" pitchFamily="34" charset="0"/>
              </a:rPr>
              <a:t>Internet Engineering Task Force (IETF) </a:t>
            </a:r>
            <a:r>
              <a:rPr lang="en-US" sz="1800" dirty="0">
                <a:latin typeface="Century Gothic" panose="020B0502020202020204" pitchFamily="34" charset="0"/>
              </a:rPr>
              <a:t>- Develops, updates, and maintains internet and TCP/IP technologies</a:t>
            </a:r>
          </a:p>
          <a:p>
            <a:pPr algn="just">
              <a:buFont typeface="Arial" panose="020B0604020202020204" pitchFamily="34" charset="0"/>
              <a:buChar char="•"/>
            </a:pPr>
            <a:r>
              <a:rPr lang="en-US" sz="1800" b="1" dirty="0">
                <a:latin typeface="Century Gothic" panose="020B0502020202020204" pitchFamily="34" charset="0"/>
              </a:rPr>
              <a:t>Internet Research Task Force (IRTF) </a:t>
            </a:r>
            <a:r>
              <a:rPr lang="en-US" sz="1800" dirty="0">
                <a:latin typeface="Century Gothic" panose="020B0502020202020204" pitchFamily="34" charset="0"/>
              </a:rPr>
              <a:t>- Focused on long-term research related to internet and TCP/IP protocols</a:t>
            </a:r>
            <a:endParaRPr lang="en-CA" altLang="en-US" sz="1650" b="1" dirty="0">
              <a:latin typeface="Century Gothic" panose="020B0502020202020204" pitchFamily="34" charset="0"/>
            </a:endParaRPr>
          </a:p>
        </p:txBody>
      </p:sp>
      <p:pic>
        <p:nvPicPr>
          <p:cNvPr id="10242"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45145" y="1863670"/>
            <a:ext cx="4354285" cy="328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0399223"/>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857251"/>
            <a:ext cx="8955314" cy="757551"/>
          </a:xfrm>
        </p:spPr>
        <p:txBody>
          <a:bodyPr/>
          <a:lstStyle/>
          <a:p>
            <a:r>
              <a:rPr lang="en-US" altLang="en-US" sz="1600" dirty="0"/>
              <a:t>Standards Organizations</a:t>
            </a:r>
            <a:br>
              <a:rPr lang="en-US" altLang="en-US" sz="1600" dirty="0"/>
            </a:br>
            <a:r>
              <a:rPr lang="en-US" altLang="en-US" dirty="0"/>
              <a:t>Internet Standards (Cont.)</a:t>
            </a:r>
          </a:p>
        </p:txBody>
      </p:sp>
      <p:sp>
        <p:nvSpPr>
          <p:cNvPr id="55299" name="Rectangle 3"/>
          <p:cNvSpPr>
            <a:spLocks noGrp="1" noChangeArrowheads="1"/>
          </p:cNvSpPr>
          <p:nvPr>
            <p:ph type="body" idx="1"/>
          </p:nvPr>
        </p:nvSpPr>
        <p:spPr>
          <a:xfrm>
            <a:off x="4766166" y="1632816"/>
            <a:ext cx="4247972" cy="3672114"/>
          </a:xfrm>
        </p:spPr>
        <p:txBody>
          <a:bodyPr/>
          <a:lstStyle/>
          <a:p>
            <a:pPr marL="0" indent="0" algn="just">
              <a:buNone/>
            </a:pPr>
            <a:r>
              <a:rPr lang="en-US" sz="1800" dirty="0">
                <a:latin typeface="Century Gothic" panose="020B0502020202020204" pitchFamily="34" charset="0"/>
              </a:rPr>
              <a:t>Standards organizations involved with the development and support of TCP/IP</a:t>
            </a:r>
          </a:p>
          <a:p>
            <a:pPr lvl="1" algn="just"/>
            <a:r>
              <a:rPr lang="en-US" sz="1800" b="1" dirty="0">
                <a:latin typeface="Century Gothic" panose="020B0502020202020204" pitchFamily="34" charset="0"/>
              </a:rPr>
              <a:t>Internet Corporation for Assigned Names and Numbers (ICANN) </a:t>
            </a:r>
            <a:r>
              <a:rPr lang="en-US" sz="1800" dirty="0">
                <a:latin typeface="Century Gothic" panose="020B0502020202020204" pitchFamily="34" charset="0"/>
              </a:rPr>
              <a:t>-  Coordinates IP address allocation, the management of domain names, and assignment of other information</a:t>
            </a:r>
          </a:p>
          <a:p>
            <a:pPr lvl="1" algn="just"/>
            <a:r>
              <a:rPr lang="en-US" sz="1800" b="1" dirty="0">
                <a:latin typeface="Century Gothic" panose="020B0502020202020204" pitchFamily="34" charset="0"/>
              </a:rPr>
              <a:t>Internet Assigned Numbers Authority (IANA) </a:t>
            </a:r>
            <a:r>
              <a:rPr lang="en-US" sz="1800" dirty="0">
                <a:latin typeface="Century Gothic" panose="020B0502020202020204" pitchFamily="34" charset="0"/>
              </a:rPr>
              <a:t>- Oversees and manages IP address allocation, domain name management, and protocol identifiers for ICANN</a:t>
            </a:r>
          </a:p>
        </p:txBody>
      </p:sp>
      <p:pic>
        <p:nvPicPr>
          <p:cNvPr id="11266"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2134508"/>
            <a:ext cx="4766166" cy="2983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6575782"/>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857251"/>
            <a:ext cx="9144000" cy="757551"/>
          </a:xfrm>
        </p:spPr>
        <p:txBody>
          <a:bodyPr/>
          <a:lstStyle/>
          <a:p>
            <a:r>
              <a:rPr lang="en-US" altLang="en-US" sz="1600" dirty="0"/>
              <a:t>Standards Organizations</a:t>
            </a:r>
            <a:br>
              <a:rPr lang="en-US" altLang="en-US" sz="1600" dirty="0"/>
            </a:br>
            <a:r>
              <a:rPr lang="en-US" altLang="en-US" dirty="0"/>
              <a:t>Electronic and Communications Standards</a:t>
            </a:r>
          </a:p>
        </p:txBody>
      </p:sp>
      <p:sp>
        <p:nvSpPr>
          <p:cNvPr id="55299" name="Rectangle 3"/>
          <p:cNvSpPr>
            <a:spLocks noGrp="1" noChangeArrowheads="1"/>
          </p:cNvSpPr>
          <p:nvPr>
            <p:ph type="body" idx="1"/>
          </p:nvPr>
        </p:nvSpPr>
        <p:spPr>
          <a:xfrm>
            <a:off x="116115" y="1678302"/>
            <a:ext cx="8785081" cy="3794491"/>
          </a:xfrm>
        </p:spPr>
        <p:txBody>
          <a:bodyPr/>
          <a:lstStyle/>
          <a:p>
            <a:pPr algn="just">
              <a:buFont typeface="Arial" panose="020B0604020202020204" pitchFamily="34" charset="0"/>
              <a:buChar char="•"/>
            </a:pPr>
            <a:r>
              <a:rPr lang="en-US" sz="1800" b="1" dirty="0">
                <a:latin typeface="Century Gothic" panose="020B0502020202020204" pitchFamily="34" charset="0"/>
              </a:rPr>
              <a:t>Institute of Electrical and Electronics Engineers </a:t>
            </a:r>
            <a:r>
              <a:rPr lang="en-US" sz="1800" dirty="0">
                <a:latin typeface="Century Gothic" panose="020B0502020202020204" pitchFamily="34" charset="0"/>
              </a:rPr>
              <a:t>(</a:t>
            </a:r>
            <a:r>
              <a:rPr lang="en-US" sz="1800" b="1" dirty="0">
                <a:latin typeface="Century Gothic" panose="020B0502020202020204" pitchFamily="34" charset="0"/>
              </a:rPr>
              <a:t>IEEE</a:t>
            </a:r>
            <a:r>
              <a:rPr lang="en-US" sz="1800" dirty="0">
                <a:latin typeface="Century Gothic" panose="020B0502020202020204" pitchFamily="34" charset="0"/>
              </a:rPr>
              <a:t>, pronounced “I-triple-E”) - dedicated to creating standards in power and energy, healthcare, telecommunications, and networking</a:t>
            </a:r>
          </a:p>
          <a:p>
            <a:pPr algn="just">
              <a:buFont typeface="Arial" panose="020B0604020202020204" pitchFamily="34" charset="0"/>
              <a:buChar char="•"/>
            </a:pPr>
            <a:r>
              <a:rPr lang="en-US" sz="1800" b="1" dirty="0">
                <a:latin typeface="Century Gothic" panose="020B0502020202020204" pitchFamily="34" charset="0"/>
              </a:rPr>
              <a:t>Electronic Industries Alliance (EIA) </a:t>
            </a:r>
            <a:r>
              <a:rPr lang="en-US" sz="1800" dirty="0">
                <a:latin typeface="Century Gothic" panose="020B0502020202020204" pitchFamily="34" charset="0"/>
              </a:rPr>
              <a:t>- develops standards relating to electrical wiring, connectors, and the 19-inch racks used to mount networking equipment</a:t>
            </a:r>
          </a:p>
          <a:p>
            <a:pPr algn="just">
              <a:buFont typeface="Arial" panose="020B0604020202020204" pitchFamily="34" charset="0"/>
              <a:buChar char="•"/>
            </a:pPr>
            <a:r>
              <a:rPr lang="en-US" sz="1800" b="1" dirty="0">
                <a:latin typeface="Century Gothic" panose="020B0502020202020204" pitchFamily="34" charset="0"/>
              </a:rPr>
              <a:t>Telecommunications Industry Association (TIA) </a:t>
            </a:r>
            <a:r>
              <a:rPr lang="en-US" sz="1800" dirty="0">
                <a:latin typeface="Century Gothic" panose="020B0502020202020204" pitchFamily="34" charset="0"/>
              </a:rPr>
              <a:t>- develops communication standards in radio equipment, cellular towers, Voice over IP (VoIP) devices, satellite communications, and more</a:t>
            </a:r>
          </a:p>
          <a:p>
            <a:pPr algn="just">
              <a:buFont typeface="Arial" panose="020B0604020202020204" pitchFamily="34" charset="0"/>
              <a:buChar char="•"/>
            </a:pPr>
            <a:r>
              <a:rPr lang="en-US" sz="1800" b="1" dirty="0">
                <a:latin typeface="Century Gothic" panose="020B0502020202020204" pitchFamily="34" charset="0"/>
              </a:rPr>
              <a:t>International Telecommunications Union-Telecommunication Standardization Sector (ITU-T</a:t>
            </a:r>
            <a:r>
              <a:rPr lang="en-US" sz="1800" dirty="0">
                <a:latin typeface="Century Gothic" panose="020B0502020202020204" pitchFamily="34" charset="0"/>
              </a:rPr>
              <a:t>) - defines standards for video compression, Internet Protocol Television (IPTV), and broadband communications, such as a digital subscriber line (DSL)</a:t>
            </a:r>
          </a:p>
        </p:txBody>
      </p:sp>
    </p:spTree>
    <p:extLst>
      <p:ext uri="{BB962C8B-B14F-4D97-AF65-F5344CB8AC3E}">
        <p14:creationId xmlns:p14="http://schemas.microsoft.com/office/powerpoint/2010/main" val="277640047"/>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3.4 Standards and Organisation</a:t>
            </a:r>
            <a:endParaRPr lang="en-US" altLang="en-US" sz="5400" dirty="0"/>
          </a:p>
        </p:txBody>
      </p:sp>
    </p:spTree>
    <p:custDataLst>
      <p:tags r:id="rId1"/>
    </p:custDataLst>
    <p:extLst>
      <p:ext uri="{BB962C8B-B14F-4D97-AF65-F5344CB8AC3E}">
        <p14:creationId xmlns:p14="http://schemas.microsoft.com/office/powerpoint/2010/main" val="3477793451"/>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3.5 Reference Models</a:t>
            </a:r>
            <a:endParaRPr lang="en-US" sz="2400" dirty="0">
              <a:solidFill>
                <a:srgbClr val="00B0F0"/>
              </a:solidFill>
            </a:endParaRPr>
          </a:p>
        </p:txBody>
      </p:sp>
    </p:spTree>
    <p:extLst>
      <p:ext uri="{BB962C8B-B14F-4D97-AF65-F5344CB8AC3E}">
        <p14:creationId xmlns:p14="http://schemas.microsoft.com/office/powerpoint/2010/main" val="14493563"/>
      </p:ext>
    </p:extLst>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Reference Models</a:t>
            </a:r>
            <a:br>
              <a:rPr lang="en-US" altLang="en-US" dirty="0"/>
            </a:br>
            <a:r>
              <a:rPr lang="en-US" altLang="en-US" dirty="0"/>
              <a:t>The Benefits of Using a Layered Model</a:t>
            </a:r>
            <a:endParaRPr lang="en-CA" altLang="en-US" dirty="0"/>
          </a:p>
        </p:txBody>
      </p:sp>
      <p:sp>
        <p:nvSpPr>
          <p:cNvPr id="13315" name="Content Placeholder 2"/>
          <p:cNvSpPr>
            <a:spLocks noGrp="1"/>
          </p:cNvSpPr>
          <p:nvPr>
            <p:ph idx="1"/>
          </p:nvPr>
        </p:nvSpPr>
        <p:spPr>
          <a:xfrm>
            <a:off x="5275374" y="1753701"/>
            <a:ext cx="3690651" cy="3323113"/>
          </a:xfrm>
        </p:spPr>
        <p:txBody>
          <a:bodyPr/>
          <a:lstStyle/>
          <a:p>
            <a:pPr marL="0" indent="0" algn="just">
              <a:buNone/>
            </a:pPr>
            <a:r>
              <a:rPr lang="en-US" sz="1800" dirty="0">
                <a:latin typeface="Century Gothic" panose="020B0502020202020204" pitchFamily="34" charset="0"/>
              </a:rPr>
              <a:t>Complex concepts such as how a network operates can be difficult to explain and understand. For this reason, a layered model is used.</a:t>
            </a:r>
            <a:endParaRPr lang="en-CA" altLang="en-US" sz="1800" dirty="0">
              <a:latin typeface="Century Gothic" panose="020B0502020202020204" pitchFamily="34" charset="0"/>
            </a:endParaRPr>
          </a:p>
          <a:p>
            <a:pPr marL="0" indent="0" algn="just">
              <a:buNone/>
            </a:pPr>
            <a:r>
              <a:rPr lang="en-US" sz="1800" dirty="0">
                <a:latin typeface="Century Gothic" panose="020B0502020202020204" pitchFamily="34" charset="0"/>
              </a:rPr>
              <a:t>Two layered models describe network operations:</a:t>
            </a:r>
          </a:p>
          <a:p>
            <a:pPr algn="just">
              <a:buFont typeface="Arial" panose="020B0604020202020204" pitchFamily="34" charset="0"/>
              <a:buChar char="•"/>
            </a:pPr>
            <a:r>
              <a:rPr lang="en-US" sz="1800" b="1" dirty="0">
                <a:latin typeface="Century Gothic" panose="020B0502020202020204" pitchFamily="34" charset="0"/>
              </a:rPr>
              <a:t>Open System Interconnection (OSI) Reference Model</a:t>
            </a:r>
          </a:p>
          <a:p>
            <a:pPr algn="just">
              <a:buFont typeface="Arial" panose="020B0604020202020204" pitchFamily="34" charset="0"/>
              <a:buChar char="•"/>
            </a:pPr>
            <a:r>
              <a:rPr lang="en-US" sz="1800" b="1" dirty="0">
                <a:latin typeface="Century Gothic" panose="020B0502020202020204" pitchFamily="34" charset="0"/>
              </a:rPr>
              <a:t>TCP/IP Reference Model</a:t>
            </a:r>
          </a:p>
          <a:p>
            <a:pPr lvl="1"/>
            <a:endParaRPr lang="en-CA" altLang="en-US" sz="2400" dirty="0">
              <a:latin typeface="Century Gothic" panose="020B0502020202020204" pitchFamily="34" charset="0"/>
            </a:endParaRPr>
          </a:p>
          <a:p>
            <a:pPr lvl="1"/>
            <a:endParaRPr lang="en-CA" altLang="en-US" sz="2400" dirty="0">
              <a:latin typeface="Century Gothic" panose="020B0502020202020204" pitchFamily="34" charset="0"/>
            </a:endParaRPr>
          </a:p>
        </p:txBody>
      </p:sp>
      <p:pic>
        <p:nvPicPr>
          <p:cNvPr id="1229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 y="1655536"/>
            <a:ext cx="5266953" cy="4228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0243908"/>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93868" y="708290"/>
            <a:ext cx="8772157" cy="838200"/>
          </a:xfrm>
        </p:spPr>
        <p:txBody>
          <a:bodyPr/>
          <a:lstStyle/>
          <a:p>
            <a:r>
              <a:rPr lang="en-US" altLang="en-US" sz="1600" dirty="0"/>
              <a:t>Reference Models</a:t>
            </a:r>
            <a:br>
              <a:rPr lang="en-US" altLang="en-US" dirty="0"/>
            </a:br>
            <a:r>
              <a:rPr lang="en-US" altLang="en-US" dirty="0"/>
              <a:t>The Benefits of Using a Layered Model (Cont.)</a:t>
            </a:r>
            <a:endParaRPr lang="en-CA" altLang="en-US" dirty="0"/>
          </a:p>
        </p:txBody>
      </p:sp>
      <p:sp>
        <p:nvSpPr>
          <p:cNvPr id="13315" name="Content Placeholder 2"/>
          <p:cNvSpPr>
            <a:spLocks noGrp="1"/>
          </p:cNvSpPr>
          <p:nvPr>
            <p:ph idx="1"/>
          </p:nvPr>
        </p:nvSpPr>
        <p:spPr>
          <a:xfrm>
            <a:off x="193868" y="1860910"/>
            <a:ext cx="8853715" cy="3352142"/>
          </a:xfrm>
        </p:spPr>
        <p:txBody>
          <a:bodyPr/>
          <a:lstStyle/>
          <a:p>
            <a:pPr marL="0" indent="0">
              <a:buNone/>
            </a:pPr>
            <a:r>
              <a:rPr lang="en-US" sz="1900" dirty="0">
                <a:latin typeface="Century Gothic" panose="020B0502020202020204" pitchFamily="34" charset="0"/>
              </a:rPr>
              <a:t>These are the benefits of using a layered model:</a:t>
            </a:r>
          </a:p>
          <a:p>
            <a:pPr algn="just">
              <a:buFont typeface="Arial" panose="020B0604020202020204" pitchFamily="34" charset="0"/>
              <a:buChar char="•"/>
            </a:pPr>
            <a:r>
              <a:rPr lang="en-US" sz="1900" b="1" dirty="0">
                <a:latin typeface="Century Gothic" panose="020B0502020202020204" pitchFamily="34" charset="0"/>
              </a:rPr>
              <a:t>Assist in protocol design </a:t>
            </a:r>
            <a:r>
              <a:rPr lang="en-US" sz="1900" dirty="0">
                <a:latin typeface="Century Gothic" panose="020B0502020202020204" pitchFamily="34" charset="0"/>
              </a:rPr>
              <a:t>because protocols that operate at a specific layer have defined information that they act upon and a defined interface to the layers above and below</a:t>
            </a:r>
          </a:p>
          <a:p>
            <a:pPr algn="just">
              <a:buFont typeface="Arial" panose="020B0604020202020204" pitchFamily="34" charset="0"/>
              <a:buChar char="•"/>
            </a:pPr>
            <a:r>
              <a:rPr lang="en-US" sz="1900" b="1" dirty="0">
                <a:latin typeface="Century Gothic" panose="020B0502020202020204" pitchFamily="34" charset="0"/>
              </a:rPr>
              <a:t>Foster competition </a:t>
            </a:r>
            <a:r>
              <a:rPr lang="en-US" sz="1900" dirty="0">
                <a:latin typeface="Century Gothic" panose="020B0502020202020204" pitchFamily="34" charset="0"/>
              </a:rPr>
              <a:t>because products from different vendors can work together</a:t>
            </a:r>
          </a:p>
          <a:p>
            <a:pPr algn="just">
              <a:buFont typeface="Arial" panose="020B0604020202020204" pitchFamily="34" charset="0"/>
              <a:buChar char="•"/>
            </a:pPr>
            <a:r>
              <a:rPr lang="en-US" sz="1900" b="1" dirty="0">
                <a:latin typeface="Century Gothic" panose="020B0502020202020204" pitchFamily="34" charset="0"/>
              </a:rPr>
              <a:t>Prevent technology or capability changes </a:t>
            </a:r>
            <a:r>
              <a:rPr lang="en-US" sz="1900" dirty="0">
                <a:latin typeface="Century Gothic" panose="020B0502020202020204" pitchFamily="34" charset="0"/>
              </a:rPr>
              <a:t>in one layer from </a:t>
            </a:r>
            <a:r>
              <a:rPr lang="en-US" sz="1900" b="1" dirty="0">
                <a:latin typeface="Century Gothic" panose="020B0502020202020204" pitchFamily="34" charset="0"/>
              </a:rPr>
              <a:t>affecting other</a:t>
            </a:r>
            <a:r>
              <a:rPr lang="en-US" sz="1900" dirty="0">
                <a:latin typeface="Century Gothic" panose="020B0502020202020204" pitchFamily="34" charset="0"/>
              </a:rPr>
              <a:t> layers above and below</a:t>
            </a:r>
          </a:p>
          <a:p>
            <a:pPr algn="just">
              <a:buFont typeface="Arial" panose="020B0604020202020204" pitchFamily="34" charset="0"/>
              <a:buChar char="•"/>
            </a:pPr>
            <a:r>
              <a:rPr lang="en-US" sz="1900" dirty="0">
                <a:latin typeface="Century Gothic" panose="020B0502020202020204" pitchFamily="34" charset="0"/>
              </a:rPr>
              <a:t>Provide a </a:t>
            </a:r>
            <a:r>
              <a:rPr lang="en-US" sz="1900" b="1" dirty="0">
                <a:latin typeface="Century Gothic" panose="020B0502020202020204" pitchFamily="34" charset="0"/>
              </a:rPr>
              <a:t>common language </a:t>
            </a:r>
            <a:r>
              <a:rPr lang="en-US" sz="1900" dirty="0">
                <a:latin typeface="Century Gothic" panose="020B0502020202020204" pitchFamily="34" charset="0"/>
              </a:rPr>
              <a:t>to describe networking functions and capabilities </a:t>
            </a:r>
          </a:p>
          <a:p>
            <a:pPr lvl="1" algn="just"/>
            <a:endParaRPr lang="en-CA" altLang="en-US" sz="1900" dirty="0">
              <a:latin typeface="Century Gothic" panose="020B0502020202020204" pitchFamily="34" charset="0"/>
            </a:endParaRPr>
          </a:p>
          <a:p>
            <a:pPr lvl="1" algn="just"/>
            <a:endParaRPr lang="en-CA" altLang="en-US" sz="1900" dirty="0">
              <a:latin typeface="Century Gothic" panose="020B0502020202020204" pitchFamily="34" charset="0"/>
            </a:endParaRPr>
          </a:p>
          <a:p>
            <a:pPr lvl="1" algn="just"/>
            <a:endParaRPr lang="en-CA" altLang="en-US" sz="1900" dirty="0">
              <a:latin typeface="Century Gothic" panose="020B0502020202020204" pitchFamily="34" charset="0"/>
            </a:endParaRPr>
          </a:p>
        </p:txBody>
      </p:sp>
    </p:spTree>
    <p:extLst>
      <p:ext uri="{BB962C8B-B14F-4D97-AF65-F5344CB8AC3E}">
        <p14:creationId xmlns:p14="http://schemas.microsoft.com/office/powerpoint/2010/main" val="3575339430"/>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426588"/>
            <a:ext cx="8783638" cy="754742"/>
          </a:xfrm>
        </p:spPr>
        <p:txBody>
          <a:bodyPr/>
          <a:lstStyle/>
          <a:p>
            <a:r>
              <a:rPr lang="en-US" altLang="en-US" sz="1600" dirty="0"/>
              <a:t>Reference Models</a:t>
            </a:r>
            <a:br>
              <a:rPr lang="en-US" altLang="en-US" dirty="0"/>
            </a:br>
            <a:r>
              <a:rPr lang="en-US" altLang="en-US" sz="2400" dirty="0"/>
              <a:t>The OSI Reference Model</a:t>
            </a:r>
            <a:endParaRPr lang="en-CA" altLang="en-US" sz="2400" dirty="0"/>
          </a:p>
        </p:txBody>
      </p:sp>
      <p:graphicFrame>
        <p:nvGraphicFramePr>
          <p:cNvPr id="5" name="Table 4"/>
          <p:cNvGraphicFramePr>
            <a:graphicFrameLocks noGrp="1"/>
          </p:cNvGraphicFramePr>
          <p:nvPr>
            <p:extLst>
              <p:ext uri="{D42A27DB-BD31-4B8C-83A1-F6EECF244321}">
                <p14:modId xmlns:p14="http://schemas.microsoft.com/office/powerpoint/2010/main" val="3319718189"/>
              </p:ext>
            </p:extLst>
          </p:nvPr>
        </p:nvGraphicFramePr>
        <p:xfrm>
          <a:off x="259307" y="1321157"/>
          <a:ext cx="8720919" cy="4846320"/>
        </p:xfrm>
        <a:graphic>
          <a:graphicData uri="http://schemas.openxmlformats.org/drawingml/2006/table">
            <a:tbl>
              <a:tblPr firstRow="1" firstCol="1" bandRow="1">
                <a:tableStyleId>{5C22544A-7EE6-4342-B048-85BDC9FD1C3A}</a:tableStyleId>
              </a:tblPr>
              <a:tblGrid>
                <a:gridCol w="2048802">
                  <a:extLst>
                    <a:ext uri="{9D8B030D-6E8A-4147-A177-3AD203B41FA5}">
                      <a16:colId xmlns:a16="http://schemas.microsoft.com/office/drawing/2014/main" val="20000"/>
                    </a:ext>
                  </a:extLst>
                </a:gridCol>
                <a:gridCol w="6672117">
                  <a:extLst>
                    <a:ext uri="{9D8B030D-6E8A-4147-A177-3AD203B41FA5}">
                      <a16:colId xmlns:a16="http://schemas.microsoft.com/office/drawing/2014/main" val="20001"/>
                    </a:ext>
                  </a:extLst>
                </a:gridCol>
              </a:tblGrid>
              <a:tr h="314586">
                <a:tc>
                  <a:txBody>
                    <a:bodyPr/>
                    <a:lstStyle/>
                    <a:p>
                      <a:pPr algn="just"/>
                      <a:r>
                        <a:rPr lang="en-US" sz="1800" b="1" dirty="0">
                          <a:effectLst/>
                          <a:latin typeface="Century Gothic" panose="020B0502020202020204" pitchFamily="34" charset="0"/>
                        </a:rPr>
                        <a:t>OSI Model Layer</a:t>
                      </a:r>
                      <a:endParaRPr lang="en-US" sz="1800" dirty="0">
                        <a:effectLst/>
                        <a:latin typeface="Century Gothic" panose="020B0502020202020204" pitchFamily="34" charset="0"/>
                      </a:endParaRPr>
                    </a:p>
                  </a:txBody>
                  <a:tcPr anchor="ctr"/>
                </a:tc>
                <a:tc>
                  <a:txBody>
                    <a:bodyPr/>
                    <a:lstStyle/>
                    <a:p>
                      <a:pPr algn="just"/>
                      <a:r>
                        <a:rPr lang="en-US" sz="1800" b="1" dirty="0">
                          <a:effectLst/>
                          <a:latin typeface="Century Gothic" panose="020B0502020202020204" pitchFamily="34" charset="0"/>
                        </a:rPr>
                        <a:t>Description</a:t>
                      </a:r>
                      <a:endParaRPr lang="en-US" sz="1800" dirty="0">
                        <a:effectLst/>
                        <a:latin typeface="Century Gothic" panose="020B0502020202020204" pitchFamily="34" charset="0"/>
                      </a:endParaRPr>
                    </a:p>
                  </a:txBody>
                  <a:tcPr anchor="ctr"/>
                </a:tc>
                <a:extLst>
                  <a:ext uri="{0D108BD9-81ED-4DB2-BD59-A6C34878D82A}">
                    <a16:rowId xmlns:a16="http://schemas.microsoft.com/office/drawing/2014/main" val="10000"/>
                  </a:ext>
                </a:extLst>
              </a:tr>
              <a:tr h="294785">
                <a:tc>
                  <a:txBody>
                    <a:bodyPr/>
                    <a:lstStyle/>
                    <a:p>
                      <a:pPr algn="just"/>
                      <a:r>
                        <a:rPr lang="en-US" sz="1800" b="1" dirty="0">
                          <a:latin typeface="Century Gothic" panose="020B0502020202020204" pitchFamily="34" charset="0"/>
                        </a:rPr>
                        <a:t>7</a:t>
                      </a:r>
                      <a:r>
                        <a:rPr lang="en-US" sz="1800" b="1" baseline="0" dirty="0">
                          <a:latin typeface="Century Gothic" panose="020B0502020202020204" pitchFamily="34" charset="0"/>
                        </a:rPr>
                        <a:t> – </a:t>
                      </a:r>
                      <a:r>
                        <a:rPr lang="en-US" sz="1800" b="1" dirty="0">
                          <a:latin typeface="Century Gothic" panose="020B0502020202020204" pitchFamily="34" charset="0"/>
                        </a:rPr>
                        <a:t>Application</a:t>
                      </a:r>
                      <a:endParaRPr lang="en-US" sz="1800" dirty="0">
                        <a:latin typeface="Century Gothic" panose="020B0502020202020204" pitchFamily="34" charset="0"/>
                      </a:endParaRPr>
                    </a:p>
                  </a:txBody>
                  <a:tcPr anchor="ctr"/>
                </a:tc>
                <a:tc>
                  <a:txBody>
                    <a:bodyPr/>
                    <a:lstStyle/>
                    <a:p>
                      <a:pPr algn="just"/>
                      <a:r>
                        <a:rPr lang="en-US" sz="1800" dirty="0">
                          <a:latin typeface="Century Gothic" panose="020B0502020202020204" pitchFamily="34" charset="0"/>
                        </a:rPr>
                        <a:t>Contains protocols used for process-to-process communications.</a:t>
                      </a:r>
                    </a:p>
                  </a:txBody>
                  <a:tcPr anchor="ctr"/>
                </a:tc>
                <a:extLst>
                  <a:ext uri="{0D108BD9-81ED-4DB2-BD59-A6C34878D82A}">
                    <a16:rowId xmlns:a16="http://schemas.microsoft.com/office/drawing/2014/main" val="10001"/>
                  </a:ext>
                </a:extLst>
              </a:tr>
              <a:tr h="485587">
                <a:tc>
                  <a:txBody>
                    <a:bodyPr/>
                    <a:lstStyle/>
                    <a:p>
                      <a:pPr algn="just"/>
                      <a:r>
                        <a:rPr lang="en-US" sz="1800" b="1" dirty="0">
                          <a:latin typeface="Century Gothic" panose="020B0502020202020204" pitchFamily="34" charset="0"/>
                        </a:rPr>
                        <a:t>6</a:t>
                      </a:r>
                      <a:r>
                        <a:rPr lang="en-US" sz="1800" b="1" baseline="0" dirty="0">
                          <a:latin typeface="Century Gothic" panose="020B0502020202020204" pitchFamily="34" charset="0"/>
                        </a:rPr>
                        <a:t> – </a:t>
                      </a:r>
                      <a:r>
                        <a:rPr lang="en-US" sz="1800" b="1" dirty="0">
                          <a:latin typeface="Century Gothic" panose="020B0502020202020204" pitchFamily="34" charset="0"/>
                        </a:rPr>
                        <a:t>Presentation</a:t>
                      </a:r>
                      <a:endParaRPr lang="en-US" sz="1800" dirty="0">
                        <a:latin typeface="Century Gothic" panose="020B0502020202020204" pitchFamily="34" charset="0"/>
                      </a:endParaRPr>
                    </a:p>
                  </a:txBody>
                  <a:tcPr anchor="ctr"/>
                </a:tc>
                <a:tc>
                  <a:txBody>
                    <a:bodyPr/>
                    <a:lstStyle/>
                    <a:p>
                      <a:pPr algn="just"/>
                      <a:r>
                        <a:rPr lang="en-US" sz="1800" dirty="0">
                          <a:latin typeface="Century Gothic" panose="020B0502020202020204" pitchFamily="34" charset="0"/>
                        </a:rPr>
                        <a:t>Provides for common representation of the data transferred between application layer services.</a:t>
                      </a:r>
                    </a:p>
                  </a:txBody>
                  <a:tcPr anchor="ctr"/>
                </a:tc>
                <a:extLst>
                  <a:ext uri="{0D108BD9-81ED-4DB2-BD59-A6C34878D82A}">
                    <a16:rowId xmlns:a16="http://schemas.microsoft.com/office/drawing/2014/main" val="10002"/>
                  </a:ext>
                </a:extLst>
              </a:tr>
              <a:tr h="485587">
                <a:tc>
                  <a:txBody>
                    <a:bodyPr/>
                    <a:lstStyle/>
                    <a:p>
                      <a:pPr algn="just"/>
                      <a:r>
                        <a:rPr lang="en-US" sz="1800" b="1" dirty="0">
                          <a:latin typeface="Century Gothic" panose="020B0502020202020204" pitchFamily="34" charset="0"/>
                        </a:rPr>
                        <a:t>5 </a:t>
                      </a:r>
                      <a:r>
                        <a:rPr lang="en-US" sz="1800" b="1" baseline="0" dirty="0">
                          <a:latin typeface="Century Gothic" panose="020B0502020202020204" pitchFamily="34" charset="0"/>
                        </a:rPr>
                        <a:t>- </a:t>
                      </a:r>
                      <a:r>
                        <a:rPr lang="en-US" sz="1800" b="1" dirty="0">
                          <a:latin typeface="Century Gothic" panose="020B0502020202020204" pitchFamily="34" charset="0"/>
                        </a:rPr>
                        <a:t>Session</a:t>
                      </a:r>
                      <a:endParaRPr lang="en-US" sz="1800" dirty="0">
                        <a:latin typeface="Century Gothic" panose="020B0502020202020204" pitchFamily="34" charset="0"/>
                      </a:endParaRPr>
                    </a:p>
                  </a:txBody>
                  <a:tcPr anchor="ctr"/>
                </a:tc>
                <a:tc>
                  <a:txBody>
                    <a:bodyPr/>
                    <a:lstStyle/>
                    <a:p>
                      <a:pPr algn="just"/>
                      <a:r>
                        <a:rPr lang="en-US" sz="1800" dirty="0">
                          <a:latin typeface="Century Gothic" panose="020B0502020202020204" pitchFamily="34" charset="0"/>
                        </a:rPr>
                        <a:t>Provides services to the presentation layer and to manage data exchange.</a:t>
                      </a:r>
                    </a:p>
                  </a:txBody>
                  <a:tcPr anchor="ctr"/>
                </a:tc>
                <a:extLst>
                  <a:ext uri="{0D108BD9-81ED-4DB2-BD59-A6C34878D82A}">
                    <a16:rowId xmlns:a16="http://schemas.microsoft.com/office/drawing/2014/main" val="10003"/>
                  </a:ext>
                </a:extLst>
              </a:tr>
              <a:tr h="485587">
                <a:tc>
                  <a:txBody>
                    <a:bodyPr/>
                    <a:lstStyle/>
                    <a:p>
                      <a:pPr algn="just"/>
                      <a:r>
                        <a:rPr lang="en-US" sz="1800" b="1">
                          <a:latin typeface="Century Gothic" panose="020B0502020202020204" pitchFamily="34" charset="0"/>
                        </a:rPr>
                        <a:t>4 - Transport</a:t>
                      </a:r>
                      <a:endParaRPr lang="en-US" sz="1800">
                        <a:latin typeface="Century Gothic" panose="020B0502020202020204" pitchFamily="34" charset="0"/>
                      </a:endParaRPr>
                    </a:p>
                  </a:txBody>
                  <a:tcPr anchor="ctr"/>
                </a:tc>
                <a:tc>
                  <a:txBody>
                    <a:bodyPr/>
                    <a:lstStyle/>
                    <a:p>
                      <a:pPr algn="just"/>
                      <a:r>
                        <a:rPr lang="en-US" sz="1800" dirty="0">
                          <a:latin typeface="Century Gothic" panose="020B0502020202020204" pitchFamily="34" charset="0"/>
                        </a:rPr>
                        <a:t>Defines services to segment, transfer, and reassemble the data for individual communications.</a:t>
                      </a:r>
                    </a:p>
                  </a:txBody>
                  <a:tcPr anchor="ctr"/>
                </a:tc>
                <a:extLst>
                  <a:ext uri="{0D108BD9-81ED-4DB2-BD59-A6C34878D82A}">
                    <a16:rowId xmlns:a16="http://schemas.microsoft.com/office/drawing/2014/main" val="10004"/>
                  </a:ext>
                </a:extLst>
              </a:tr>
              <a:tr h="485587">
                <a:tc>
                  <a:txBody>
                    <a:bodyPr/>
                    <a:lstStyle/>
                    <a:p>
                      <a:pPr algn="just"/>
                      <a:r>
                        <a:rPr lang="en-US" sz="1800" b="1">
                          <a:latin typeface="Century Gothic" panose="020B0502020202020204" pitchFamily="34" charset="0"/>
                        </a:rPr>
                        <a:t>3 - Network</a:t>
                      </a:r>
                      <a:endParaRPr lang="en-US" sz="1800">
                        <a:latin typeface="Century Gothic" panose="020B0502020202020204" pitchFamily="34" charset="0"/>
                      </a:endParaRPr>
                    </a:p>
                  </a:txBody>
                  <a:tcPr anchor="ctr"/>
                </a:tc>
                <a:tc>
                  <a:txBody>
                    <a:bodyPr/>
                    <a:lstStyle/>
                    <a:p>
                      <a:pPr algn="just"/>
                      <a:r>
                        <a:rPr lang="en-US" sz="1800" dirty="0">
                          <a:latin typeface="Century Gothic" panose="020B0502020202020204" pitchFamily="34" charset="0"/>
                        </a:rPr>
                        <a:t>Provides services to exchange the individual pieces of data over the network.</a:t>
                      </a:r>
                    </a:p>
                  </a:txBody>
                  <a:tcPr anchor="ctr"/>
                </a:tc>
                <a:extLst>
                  <a:ext uri="{0D108BD9-81ED-4DB2-BD59-A6C34878D82A}">
                    <a16:rowId xmlns:a16="http://schemas.microsoft.com/office/drawing/2014/main" val="10005"/>
                  </a:ext>
                </a:extLst>
              </a:tr>
              <a:tr h="485587">
                <a:tc>
                  <a:txBody>
                    <a:bodyPr/>
                    <a:lstStyle/>
                    <a:p>
                      <a:pPr algn="just"/>
                      <a:r>
                        <a:rPr lang="en-US" sz="1800" b="1">
                          <a:latin typeface="Century Gothic" panose="020B0502020202020204" pitchFamily="34" charset="0"/>
                        </a:rPr>
                        <a:t>2 - Data Link</a:t>
                      </a:r>
                      <a:endParaRPr lang="en-US" sz="1800">
                        <a:latin typeface="Century Gothic" panose="020B0502020202020204" pitchFamily="34" charset="0"/>
                      </a:endParaRPr>
                    </a:p>
                  </a:txBody>
                  <a:tcPr anchor="ctr"/>
                </a:tc>
                <a:tc>
                  <a:txBody>
                    <a:bodyPr/>
                    <a:lstStyle/>
                    <a:p>
                      <a:pPr algn="just"/>
                      <a:r>
                        <a:rPr lang="en-US" sz="1800" dirty="0">
                          <a:latin typeface="Century Gothic" panose="020B0502020202020204" pitchFamily="34" charset="0"/>
                        </a:rPr>
                        <a:t>Describes methods for exchanging data frames over a common media.</a:t>
                      </a:r>
                    </a:p>
                  </a:txBody>
                  <a:tcPr anchor="ctr"/>
                </a:tc>
                <a:extLst>
                  <a:ext uri="{0D108BD9-81ED-4DB2-BD59-A6C34878D82A}">
                    <a16:rowId xmlns:a16="http://schemas.microsoft.com/office/drawing/2014/main" val="10006"/>
                  </a:ext>
                </a:extLst>
              </a:tr>
              <a:tr h="535845">
                <a:tc>
                  <a:txBody>
                    <a:bodyPr/>
                    <a:lstStyle/>
                    <a:p>
                      <a:pPr algn="just"/>
                      <a:r>
                        <a:rPr lang="en-US" sz="1800" b="1" dirty="0">
                          <a:latin typeface="Century Gothic" panose="020B0502020202020204" pitchFamily="34" charset="0"/>
                        </a:rPr>
                        <a:t>1 - Physical</a:t>
                      </a:r>
                      <a:endParaRPr lang="en-US" sz="1800" dirty="0">
                        <a:latin typeface="Century Gothic" panose="020B0502020202020204" pitchFamily="34" charset="0"/>
                      </a:endParaRPr>
                    </a:p>
                  </a:txBody>
                  <a:tcPr anchor="ctr"/>
                </a:tc>
                <a:tc>
                  <a:txBody>
                    <a:bodyPr/>
                    <a:lstStyle/>
                    <a:p>
                      <a:pPr algn="just"/>
                      <a:r>
                        <a:rPr lang="en-US" sz="1800" dirty="0">
                          <a:latin typeface="Century Gothic" panose="020B0502020202020204" pitchFamily="34" charset="0"/>
                        </a:rPr>
                        <a:t>Describes the</a:t>
                      </a:r>
                      <a:r>
                        <a:rPr lang="en-US" sz="1800" baseline="0" dirty="0">
                          <a:latin typeface="Century Gothic" panose="020B0502020202020204" pitchFamily="34" charset="0"/>
                        </a:rPr>
                        <a:t> </a:t>
                      </a:r>
                      <a:r>
                        <a:rPr lang="en-US" sz="1800" dirty="0">
                          <a:latin typeface="Century Gothic" panose="020B0502020202020204" pitchFamily="34" charset="0"/>
                        </a:rPr>
                        <a:t>means to activate, maintain, and de-activate physical connections.</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9889028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en-US" sz="2000" b="1" dirty="0">
                <a:latin typeface="Century Gothic" panose="020B0502020202020204" pitchFamily="34" charset="0"/>
              </a:rPr>
              <a:t>If you have mastered this topic, </a:t>
            </a:r>
            <a:r>
              <a:rPr lang="en-US" altLang="en-US" sz="2000" b="1" dirty="0">
                <a:solidFill>
                  <a:srgbClr val="990000"/>
                </a:solidFill>
                <a:latin typeface="Century Gothic" panose="020B0502020202020204" pitchFamily="34" charset="0"/>
              </a:rPr>
              <a:t>you should be able to use the following terms correctly in your assignments and exams</a:t>
            </a:r>
            <a:r>
              <a:rPr lang="en-US" altLang="en-US" sz="2000" b="1" dirty="0">
                <a:latin typeface="Century Gothic" panose="020B0502020202020204" pitchFamily="34" charset="0"/>
              </a:rPr>
              <a:t>:</a:t>
            </a:r>
          </a:p>
          <a:p>
            <a:r>
              <a:rPr lang="en-US" altLang="en-US" sz="1600" dirty="0">
                <a:latin typeface="Century Gothic" panose="020B0502020202020204" pitchFamily="34" charset="0"/>
              </a:rPr>
              <a:t>protocols</a:t>
            </a:r>
          </a:p>
          <a:p>
            <a:r>
              <a:rPr lang="en-US" altLang="en-US" sz="1600" dirty="0">
                <a:latin typeface="Century Gothic" panose="020B0502020202020204" pitchFamily="34" charset="0"/>
              </a:rPr>
              <a:t>unicast, multicast and broadcast</a:t>
            </a:r>
          </a:p>
          <a:p>
            <a:r>
              <a:rPr lang="en-US" altLang="en-US" sz="1600" dirty="0">
                <a:latin typeface="Century Gothic" panose="020B0502020202020204" pitchFamily="34" charset="0"/>
              </a:rPr>
              <a:t>TCP/IP Protocol Suite</a:t>
            </a:r>
          </a:p>
          <a:p>
            <a:r>
              <a:rPr lang="en-US" altLang="en-US" sz="1600" dirty="0">
                <a:latin typeface="Century Gothic" panose="020B0502020202020204" pitchFamily="34" charset="0"/>
              </a:rPr>
              <a:t>OSI Layers</a:t>
            </a:r>
          </a:p>
          <a:p>
            <a:r>
              <a:rPr lang="en-US" sz="1600" dirty="0">
                <a:latin typeface="Century Gothic" panose="020B0502020202020204" pitchFamily="34" charset="0"/>
              </a:rPr>
              <a:t>Protocol Data Unit</a:t>
            </a:r>
          </a:p>
          <a:p>
            <a:r>
              <a:rPr lang="en-US" sz="1600" dirty="0">
                <a:latin typeface="Century Gothic" panose="020B0502020202020204" pitchFamily="34" charset="0"/>
              </a:rPr>
              <a:t>Encapsulation and De-encapsulation</a:t>
            </a:r>
          </a:p>
          <a:p>
            <a:r>
              <a:rPr lang="en-US" altLang="en-US" sz="1600" dirty="0">
                <a:latin typeface="Century Gothic" panose="020B0502020202020204" pitchFamily="34" charset="0"/>
              </a:rPr>
              <a:t>Segments</a:t>
            </a:r>
          </a:p>
          <a:p>
            <a:r>
              <a:rPr lang="en-US" altLang="en-US" sz="1600" dirty="0">
                <a:latin typeface="Century Gothic" panose="020B0502020202020204" pitchFamily="34" charset="0"/>
              </a:rPr>
              <a:t>Packets</a:t>
            </a:r>
          </a:p>
          <a:p>
            <a:r>
              <a:rPr lang="en-US" altLang="en-US" sz="1600" dirty="0">
                <a:latin typeface="Century Gothic" panose="020B0502020202020204" pitchFamily="34" charset="0"/>
              </a:rPr>
              <a:t>Frames</a:t>
            </a:r>
          </a:p>
          <a:p>
            <a:r>
              <a:rPr lang="en-US" altLang="en-US" sz="1600" dirty="0">
                <a:latin typeface="Century Gothic" panose="020B0502020202020204" pitchFamily="34" charset="0"/>
              </a:rPr>
              <a:t>Bits</a:t>
            </a:r>
          </a:p>
          <a:p>
            <a:r>
              <a:rPr lang="en-US" altLang="en-US" sz="1600" dirty="0">
                <a:latin typeface="Century Gothic" panose="020B0502020202020204" pitchFamily="34" charset="0"/>
              </a:rPr>
              <a:t>Network Address</a:t>
            </a:r>
          </a:p>
          <a:p>
            <a:r>
              <a:rPr lang="en-US" altLang="en-US" sz="1600" dirty="0">
                <a:latin typeface="Century Gothic" panose="020B0502020202020204" pitchFamily="34" charset="0"/>
              </a:rPr>
              <a:t>Data Link Address</a:t>
            </a:r>
          </a:p>
          <a:p>
            <a:endParaRPr lang="en-US" b="1" dirty="0"/>
          </a:p>
        </p:txBody>
      </p:sp>
      <p:sp>
        <p:nvSpPr>
          <p:cNvPr id="2" name="Title 1"/>
          <p:cNvSpPr>
            <a:spLocks noGrp="1"/>
          </p:cNvSpPr>
          <p:nvPr>
            <p:ph type="title"/>
          </p:nvPr>
        </p:nvSpPr>
        <p:spPr/>
        <p:txBody>
          <a:bodyPr/>
          <a:lstStyle/>
          <a:p>
            <a:pPr algn="ctr"/>
            <a:r>
              <a:rPr lang="en-US" altLang="en-US" b="1" u="sng" dirty="0">
                <a:solidFill>
                  <a:schemeClr val="tx1"/>
                </a:solidFill>
                <a:latin typeface="Century Gothic" panose="020B0502020202020204" pitchFamily="34" charset="0"/>
                <a:cs typeface="Arial" panose="020B0604020202020204" pitchFamily="34" charset="0"/>
              </a:rPr>
              <a:t>Key Terms You Must Be Able To Use</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31946710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958851"/>
            <a:ext cx="8783638" cy="754742"/>
          </a:xfrm>
        </p:spPr>
        <p:txBody>
          <a:bodyPr/>
          <a:lstStyle/>
          <a:p>
            <a:r>
              <a:rPr lang="en-US" altLang="en-US" sz="1600" dirty="0"/>
              <a:t>Reference Models</a:t>
            </a:r>
            <a:br>
              <a:rPr lang="en-US" altLang="en-US" dirty="0"/>
            </a:br>
            <a:r>
              <a:rPr lang="en-US" altLang="en-US" sz="2400" dirty="0"/>
              <a:t>The TCP/IP Reference Model</a:t>
            </a:r>
            <a:endParaRPr lang="en-CA" altLang="en-US" sz="2400" dirty="0"/>
          </a:p>
        </p:txBody>
      </p:sp>
      <p:graphicFrame>
        <p:nvGraphicFramePr>
          <p:cNvPr id="5" name="Table 4"/>
          <p:cNvGraphicFramePr>
            <a:graphicFrameLocks noGrp="1"/>
          </p:cNvGraphicFramePr>
          <p:nvPr>
            <p:extLst>
              <p:ext uri="{D42A27DB-BD31-4B8C-83A1-F6EECF244321}">
                <p14:modId xmlns:p14="http://schemas.microsoft.com/office/powerpoint/2010/main" val="2784988750"/>
              </p:ext>
            </p:extLst>
          </p:nvPr>
        </p:nvGraphicFramePr>
        <p:xfrm>
          <a:off x="362857" y="1812477"/>
          <a:ext cx="8521836" cy="3045907"/>
        </p:xfrm>
        <a:graphic>
          <a:graphicData uri="http://schemas.openxmlformats.org/drawingml/2006/table">
            <a:tbl>
              <a:tblPr firstRow="1" firstCol="1" bandRow="1">
                <a:tableStyleId>{5C22544A-7EE6-4342-B048-85BDC9FD1C3A}</a:tableStyleId>
              </a:tblPr>
              <a:tblGrid>
                <a:gridCol w="1748279">
                  <a:extLst>
                    <a:ext uri="{9D8B030D-6E8A-4147-A177-3AD203B41FA5}">
                      <a16:colId xmlns:a16="http://schemas.microsoft.com/office/drawing/2014/main" val="20000"/>
                    </a:ext>
                  </a:extLst>
                </a:gridCol>
                <a:gridCol w="6773557">
                  <a:extLst>
                    <a:ext uri="{9D8B030D-6E8A-4147-A177-3AD203B41FA5}">
                      <a16:colId xmlns:a16="http://schemas.microsoft.com/office/drawing/2014/main" val="20001"/>
                    </a:ext>
                  </a:extLst>
                </a:gridCol>
              </a:tblGrid>
              <a:tr h="361653">
                <a:tc>
                  <a:txBody>
                    <a:bodyPr/>
                    <a:lstStyle/>
                    <a:p>
                      <a:pPr algn="just"/>
                      <a:r>
                        <a:rPr lang="en-US" sz="1800" b="1" dirty="0">
                          <a:effectLst/>
                          <a:latin typeface="Century Gothic" panose="020B0502020202020204" pitchFamily="34" charset="0"/>
                        </a:rPr>
                        <a:t>TCP/IP Model Layer</a:t>
                      </a:r>
                      <a:endParaRPr lang="en-US" sz="1800" dirty="0">
                        <a:effectLst/>
                        <a:latin typeface="Century Gothic" panose="020B0502020202020204" pitchFamily="34" charset="0"/>
                      </a:endParaRPr>
                    </a:p>
                  </a:txBody>
                  <a:tcPr anchor="ctr"/>
                </a:tc>
                <a:tc>
                  <a:txBody>
                    <a:bodyPr/>
                    <a:lstStyle/>
                    <a:p>
                      <a:pPr algn="just"/>
                      <a:r>
                        <a:rPr lang="en-US" sz="1800" b="1" dirty="0">
                          <a:effectLst/>
                          <a:latin typeface="Century Gothic" panose="020B0502020202020204" pitchFamily="34" charset="0"/>
                        </a:rPr>
                        <a:t>Description</a:t>
                      </a:r>
                      <a:endParaRPr lang="en-US" sz="1800" dirty="0">
                        <a:effectLst/>
                        <a:latin typeface="Century Gothic" panose="020B0502020202020204" pitchFamily="34" charset="0"/>
                      </a:endParaRPr>
                    </a:p>
                  </a:txBody>
                  <a:tcPr anchor="ctr"/>
                </a:tc>
                <a:extLst>
                  <a:ext uri="{0D108BD9-81ED-4DB2-BD59-A6C34878D82A}">
                    <a16:rowId xmlns:a16="http://schemas.microsoft.com/office/drawing/2014/main" val="10000"/>
                  </a:ext>
                </a:extLst>
              </a:tr>
              <a:tr h="294785">
                <a:tc>
                  <a:txBody>
                    <a:bodyPr/>
                    <a:lstStyle/>
                    <a:p>
                      <a:pPr algn="just"/>
                      <a:r>
                        <a:rPr lang="en-US" sz="1800" b="1" dirty="0">
                          <a:latin typeface="Century Gothic" panose="020B0502020202020204" pitchFamily="34" charset="0"/>
                        </a:rPr>
                        <a:t>Application</a:t>
                      </a:r>
                      <a:endParaRPr lang="en-US" sz="1800" dirty="0">
                        <a:latin typeface="Century Gothic" panose="020B0502020202020204" pitchFamily="34" charset="0"/>
                      </a:endParaRPr>
                    </a:p>
                  </a:txBody>
                  <a:tcPr anchor="ctr"/>
                </a:tc>
                <a:tc>
                  <a:txBody>
                    <a:bodyPr/>
                    <a:lstStyle/>
                    <a:p>
                      <a:pPr algn="just"/>
                      <a:r>
                        <a:rPr lang="en-US" sz="1800">
                          <a:latin typeface="Century Gothic" panose="020B0502020202020204" pitchFamily="34" charset="0"/>
                        </a:rPr>
                        <a:t>Represents data to the user, plus encoding and dialog control.</a:t>
                      </a:r>
                    </a:p>
                  </a:txBody>
                  <a:tcPr anchor="ctr"/>
                </a:tc>
                <a:extLst>
                  <a:ext uri="{0D108BD9-81ED-4DB2-BD59-A6C34878D82A}">
                    <a16:rowId xmlns:a16="http://schemas.microsoft.com/office/drawing/2014/main" val="10001"/>
                  </a:ext>
                </a:extLst>
              </a:tr>
              <a:tr h="485587">
                <a:tc>
                  <a:txBody>
                    <a:bodyPr/>
                    <a:lstStyle/>
                    <a:p>
                      <a:pPr algn="just"/>
                      <a:r>
                        <a:rPr lang="en-US" sz="1800" b="1" dirty="0">
                          <a:latin typeface="Century Gothic" panose="020B0502020202020204" pitchFamily="34" charset="0"/>
                        </a:rPr>
                        <a:t>Transport</a:t>
                      </a:r>
                      <a:endParaRPr lang="en-US" sz="1800" dirty="0">
                        <a:latin typeface="Century Gothic" panose="020B0502020202020204" pitchFamily="34" charset="0"/>
                      </a:endParaRPr>
                    </a:p>
                  </a:txBody>
                  <a:tcPr anchor="ctr"/>
                </a:tc>
                <a:tc>
                  <a:txBody>
                    <a:bodyPr/>
                    <a:lstStyle/>
                    <a:p>
                      <a:pPr algn="just"/>
                      <a:r>
                        <a:rPr lang="en-US" sz="1800" dirty="0">
                          <a:latin typeface="Century Gothic" panose="020B0502020202020204" pitchFamily="34" charset="0"/>
                        </a:rPr>
                        <a:t>Supports communication between various devices across diverse networks.</a:t>
                      </a:r>
                    </a:p>
                  </a:txBody>
                  <a:tcPr anchor="ctr"/>
                </a:tc>
                <a:extLst>
                  <a:ext uri="{0D108BD9-81ED-4DB2-BD59-A6C34878D82A}">
                    <a16:rowId xmlns:a16="http://schemas.microsoft.com/office/drawing/2014/main" val="10002"/>
                  </a:ext>
                </a:extLst>
              </a:tr>
              <a:tr h="485587">
                <a:tc>
                  <a:txBody>
                    <a:bodyPr/>
                    <a:lstStyle/>
                    <a:p>
                      <a:pPr algn="just"/>
                      <a:r>
                        <a:rPr lang="en-US" sz="1800" b="1" dirty="0">
                          <a:latin typeface="Century Gothic" panose="020B0502020202020204" pitchFamily="34" charset="0"/>
                        </a:rPr>
                        <a:t>Internet</a:t>
                      </a:r>
                      <a:endParaRPr lang="en-US" sz="1800" dirty="0">
                        <a:latin typeface="Century Gothic" panose="020B0502020202020204" pitchFamily="34" charset="0"/>
                      </a:endParaRPr>
                    </a:p>
                  </a:txBody>
                  <a:tcPr anchor="ctr"/>
                </a:tc>
                <a:tc>
                  <a:txBody>
                    <a:bodyPr/>
                    <a:lstStyle/>
                    <a:p>
                      <a:pPr algn="just"/>
                      <a:r>
                        <a:rPr lang="en-US" sz="1800">
                          <a:latin typeface="Century Gothic" panose="020B0502020202020204" pitchFamily="34" charset="0"/>
                        </a:rPr>
                        <a:t>Determines the best path through the network.</a:t>
                      </a:r>
                    </a:p>
                  </a:txBody>
                  <a:tcPr anchor="ctr"/>
                </a:tc>
                <a:extLst>
                  <a:ext uri="{0D108BD9-81ED-4DB2-BD59-A6C34878D82A}">
                    <a16:rowId xmlns:a16="http://schemas.microsoft.com/office/drawing/2014/main" val="10003"/>
                  </a:ext>
                </a:extLst>
              </a:tr>
              <a:tr h="485587">
                <a:tc>
                  <a:txBody>
                    <a:bodyPr/>
                    <a:lstStyle/>
                    <a:p>
                      <a:pPr algn="just"/>
                      <a:r>
                        <a:rPr lang="en-US" sz="1800" b="1" dirty="0">
                          <a:latin typeface="Century Gothic" panose="020B0502020202020204" pitchFamily="34" charset="0"/>
                        </a:rPr>
                        <a:t> Network Access</a:t>
                      </a:r>
                      <a:endParaRPr lang="en-US" sz="1800" dirty="0">
                        <a:latin typeface="Century Gothic" panose="020B0502020202020204" pitchFamily="34" charset="0"/>
                      </a:endParaRPr>
                    </a:p>
                  </a:txBody>
                  <a:tcPr anchor="ctr"/>
                </a:tc>
                <a:tc>
                  <a:txBody>
                    <a:bodyPr/>
                    <a:lstStyle/>
                    <a:p>
                      <a:pPr algn="just"/>
                      <a:r>
                        <a:rPr lang="en-US" sz="1800" dirty="0">
                          <a:latin typeface="Century Gothic" panose="020B0502020202020204" pitchFamily="34" charset="0"/>
                        </a:rPr>
                        <a:t>Controls the hardware devices and media that make up the network.</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39357045"/>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Reference Models</a:t>
            </a:r>
            <a:br>
              <a:rPr lang="en-US" altLang="en-US" dirty="0"/>
            </a:br>
            <a:r>
              <a:rPr lang="en-US" altLang="en-US" dirty="0"/>
              <a:t>OSI and TCP/IP Model Comparison</a:t>
            </a:r>
            <a:endParaRPr lang="en-CA" altLang="en-US" dirty="0"/>
          </a:p>
        </p:txBody>
      </p:sp>
      <p:sp>
        <p:nvSpPr>
          <p:cNvPr id="13315" name="Content Placeholder 2"/>
          <p:cNvSpPr>
            <a:spLocks noGrp="1"/>
          </p:cNvSpPr>
          <p:nvPr>
            <p:ph idx="1"/>
          </p:nvPr>
        </p:nvSpPr>
        <p:spPr>
          <a:xfrm>
            <a:off x="5171418" y="2033567"/>
            <a:ext cx="3794607" cy="3323113"/>
          </a:xfrm>
        </p:spPr>
        <p:txBody>
          <a:bodyPr/>
          <a:lstStyle/>
          <a:p>
            <a:pPr algn="just">
              <a:buFont typeface="Arial" panose="020B0604020202020204" pitchFamily="34" charset="0"/>
              <a:buChar char="•"/>
            </a:pPr>
            <a:r>
              <a:rPr lang="en-US" sz="1800" dirty="0">
                <a:latin typeface="Century Gothic" panose="020B0502020202020204" pitchFamily="34" charset="0"/>
              </a:rPr>
              <a:t>The OSI model divides the network access layer and the application layer of the TCP/IP model into multiple layers.</a:t>
            </a:r>
          </a:p>
          <a:p>
            <a:pPr algn="just">
              <a:buFont typeface="Arial" panose="020B0604020202020204" pitchFamily="34" charset="0"/>
              <a:buChar char="•"/>
            </a:pPr>
            <a:r>
              <a:rPr lang="en-US" sz="1800" dirty="0">
                <a:latin typeface="Century Gothic" panose="020B0502020202020204" pitchFamily="34" charset="0"/>
              </a:rPr>
              <a:t>The TCP/IP protocol suite does not specify which protocols to use when transmitting over a physical medium.</a:t>
            </a:r>
          </a:p>
          <a:p>
            <a:pPr algn="just">
              <a:buFont typeface="Arial" panose="020B0604020202020204" pitchFamily="34" charset="0"/>
              <a:buChar char="•"/>
            </a:pPr>
            <a:r>
              <a:rPr lang="en-US" sz="1800" dirty="0">
                <a:latin typeface="Century Gothic" panose="020B0502020202020204" pitchFamily="34" charset="0"/>
              </a:rPr>
              <a:t>OSI Layers 1 and 2 discuss the necessary procedures to access the media and the physical means to send data over a network.</a:t>
            </a:r>
            <a:endParaRPr lang="en-CA" altLang="en-US" sz="1800" dirty="0">
              <a:latin typeface="Century Gothic" panose="020B0502020202020204" pitchFamily="34" charset="0"/>
            </a:endParaRPr>
          </a:p>
          <a:p>
            <a:pPr lvl="1"/>
            <a:endParaRPr lang="en-CA" altLang="en-US" sz="2400" dirty="0">
              <a:latin typeface="Century Gothic" panose="020B0502020202020204" pitchFamily="34" charset="0"/>
            </a:endParaRPr>
          </a:p>
        </p:txBody>
      </p:sp>
      <p:pic>
        <p:nvPicPr>
          <p:cNvPr id="1741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5931" y="1804731"/>
            <a:ext cx="5065486" cy="3551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3261444"/>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3.6 Data Encapsulation</a:t>
            </a:r>
            <a:endParaRPr lang="en-US" sz="2400" dirty="0">
              <a:solidFill>
                <a:srgbClr val="00B0F0"/>
              </a:solidFill>
            </a:endParaRPr>
          </a:p>
        </p:txBody>
      </p:sp>
    </p:spTree>
    <p:extLst>
      <p:ext uri="{BB962C8B-B14F-4D97-AF65-F5344CB8AC3E}">
        <p14:creationId xmlns:p14="http://schemas.microsoft.com/office/powerpoint/2010/main" val="3115264401"/>
      </p:ext>
    </p:extLst>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50" y="898644"/>
            <a:ext cx="4687651" cy="757551"/>
          </a:xfrm>
        </p:spPr>
        <p:txBody>
          <a:bodyPr/>
          <a:lstStyle/>
          <a:p>
            <a:r>
              <a:rPr lang="en-US" altLang="en-US" sz="1600" dirty="0"/>
              <a:t>Data Encapsulation</a:t>
            </a:r>
            <a:br>
              <a:rPr lang="en-US" altLang="en-US" dirty="0"/>
            </a:br>
            <a:r>
              <a:rPr lang="en-US" altLang="en-US" dirty="0"/>
              <a:t>Segmenting Messages</a:t>
            </a:r>
            <a:endParaRPr lang="en-CA" altLang="en-US" dirty="0"/>
          </a:p>
        </p:txBody>
      </p:sp>
      <p:sp>
        <p:nvSpPr>
          <p:cNvPr id="13315" name="Content Placeholder 2"/>
          <p:cNvSpPr>
            <a:spLocks noGrp="1"/>
          </p:cNvSpPr>
          <p:nvPr>
            <p:ph idx="1"/>
          </p:nvPr>
        </p:nvSpPr>
        <p:spPr>
          <a:xfrm>
            <a:off x="4775200" y="1044497"/>
            <a:ext cx="4192621" cy="4350735"/>
          </a:xfrm>
        </p:spPr>
        <p:txBody>
          <a:bodyPr/>
          <a:lstStyle/>
          <a:p>
            <a:pPr marL="0" indent="0" algn="just">
              <a:buNone/>
            </a:pPr>
            <a:r>
              <a:rPr lang="en-US" sz="1800" b="1" dirty="0">
                <a:latin typeface="Century Gothic" panose="020B0502020202020204" pitchFamily="34" charset="0"/>
              </a:rPr>
              <a:t>Segmenting</a:t>
            </a:r>
            <a:r>
              <a:rPr lang="en-US" sz="1800" dirty="0">
                <a:latin typeface="Century Gothic" panose="020B0502020202020204" pitchFamily="34" charset="0"/>
              </a:rPr>
              <a:t> is the </a:t>
            </a:r>
            <a:r>
              <a:rPr lang="en-US" sz="1800" b="1" dirty="0">
                <a:latin typeface="Century Gothic" panose="020B0502020202020204" pitchFamily="34" charset="0"/>
              </a:rPr>
              <a:t>process of breaking up messages into smaller units</a:t>
            </a:r>
            <a:r>
              <a:rPr lang="en-US" sz="1800" dirty="0">
                <a:latin typeface="Century Gothic" panose="020B0502020202020204" pitchFamily="34" charset="0"/>
              </a:rPr>
              <a:t>. Multiplexing is the processes of taking multiple streams of segmented data and interleaving them together.</a:t>
            </a:r>
          </a:p>
          <a:p>
            <a:pPr marL="0" indent="0" algn="just">
              <a:buNone/>
            </a:pPr>
            <a:r>
              <a:rPr lang="en-US" sz="1800" dirty="0">
                <a:latin typeface="Century Gothic" panose="020B0502020202020204" pitchFamily="34" charset="0"/>
              </a:rPr>
              <a:t>Segmenting messages has two primary benefits:</a:t>
            </a:r>
          </a:p>
          <a:p>
            <a:pPr algn="just">
              <a:buFont typeface="Arial" panose="020B0604020202020204" pitchFamily="34" charset="0"/>
              <a:buChar char="•"/>
            </a:pPr>
            <a:r>
              <a:rPr lang="en-US" sz="1800" b="1" dirty="0">
                <a:latin typeface="Century Gothic" panose="020B0502020202020204" pitchFamily="34" charset="0"/>
              </a:rPr>
              <a:t>Increases speed</a:t>
            </a:r>
            <a:r>
              <a:rPr lang="en-US" sz="1800" dirty="0">
                <a:latin typeface="Century Gothic" panose="020B0502020202020204" pitchFamily="34" charset="0"/>
              </a:rPr>
              <a:t> - Large amounts of data can be sent over the network without tying up a communications link.</a:t>
            </a:r>
          </a:p>
          <a:p>
            <a:pPr algn="just">
              <a:buFont typeface="Arial" panose="020B0604020202020204" pitchFamily="34" charset="0"/>
              <a:buChar char="•"/>
            </a:pPr>
            <a:r>
              <a:rPr lang="en-US" sz="1800" b="1" dirty="0">
                <a:latin typeface="Century Gothic" panose="020B0502020202020204" pitchFamily="34" charset="0"/>
              </a:rPr>
              <a:t>Increases efficiency</a:t>
            </a:r>
            <a:r>
              <a:rPr lang="en-US" sz="1800" dirty="0">
                <a:latin typeface="Century Gothic" panose="020B0502020202020204" pitchFamily="34" charset="0"/>
              </a:rPr>
              <a:t> - Only segments which fail to reach the destination need to be retransmitted, not the entire data stream</a:t>
            </a:r>
            <a:r>
              <a:rPr lang="en-US" sz="2800" dirty="0">
                <a:latin typeface="Century Gothic" panose="020B0502020202020204" pitchFamily="34" charset="0"/>
              </a:rPr>
              <a:t>.</a:t>
            </a:r>
          </a:p>
        </p:txBody>
      </p:sp>
      <p:pic>
        <p:nvPicPr>
          <p:cNvPr id="18434"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1600" y="1857670"/>
            <a:ext cx="4673600" cy="3537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0668061"/>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898644"/>
            <a:ext cx="9144000" cy="757551"/>
          </a:xfrm>
        </p:spPr>
        <p:txBody>
          <a:bodyPr/>
          <a:lstStyle/>
          <a:p>
            <a:r>
              <a:rPr lang="en-US" altLang="en-US" sz="1600" dirty="0"/>
              <a:t>Data Encapsulation</a:t>
            </a:r>
            <a:br>
              <a:rPr lang="en-US" altLang="en-US" dirty="0"/>
            </a:br>
            <a:r>
              <a:rPr lang="en-US" altLang="en-US" dirty="0"/>
              <a:t>Sequencing</a:t>
            </a:r>
            <a:endParaRPr lang="en-CA" altLang="en-US" dirty="0"/>
          </a:p>
        </p:txBody>
      </p:sp>
      <p:sp>
        <p:nvSpPr>
          <p:cNvPr id="13315" name="Content Placeholder 2"/>
          <p:cNvSpPr>
            <a:spLocks noGrp="1"/>
          </p:cNvSpPr>
          <p:nvPr>
            <p:ph idx="1"/>
          </p:nvPr>
        </p:nvSpPr>
        <p:spPr>
          <a:xfrm>
            <a:off x="4951381" y="2197004"/>
            <a:ext cx="3906870" cy="3146049"/>
          </a:xfrm>
        </p:spPr>
        <p:txBody>
          <a:bodyPr/>
          <a:lstStyle/>
          <a:p>
            <a:pPr marL="0" indent="0" algn="just">
              <a:buNone/>
            </a:pPr>
            <a:r>
              <a:rPr lang="en-US" sz="1900" dirty="0">
                <a:latin typeface="Century Gothic" panose="020B0502020202020204" pitchFamily="34" charset="0"/>
              </a:rPr>
              <a:t>Sequencing messages is the </a:t>
            </a:r>
            <a:r>
              <a:rPr lang="en-US" sz="1900" b="1" dirty="0">
                <a:latin typeface="Century Gothic" panose="020B0502020202020204" pitchFamily="34" charset="0"/>
              </a:rPr>
              <a:t>process of numbering the segments </a:t>
            </a:r>
            <a:r>
              <a:rPr lang="en-US" sz="1900" dirty="0">
                <a:latin typeface="Century Gothic" panose="020B0502020202020204" pitchFamily="34" charset="0"/>
              </a:rPr>
              <a:t>so that the message may be reassembled at the destination.</a:t>
            </a:r>
          </a:p>
          <a:p>
            <a:pPr marL="0" indent="0" algn="just">
              <a:buNone/>
            </a:pPr>
            <a:r>
              <a:rPr lang="en-US" sz="1900" dirty="0">
                <a:latin typeface="Century Gothic" panose="020B0502020202020204" pitchFamily="34" charset="0"/>
              </a:rPr>
              <a:t>TCP is responsible for sequencing the individual segments.</a:t>
            </a:r>
          </a:p>
        </p:txBody>
      </p:sp>
      <p:pic>
        <p:nvPicPr>
          <p:cNvPr id="19458"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9592" y="1825686"/>
            <a:ext cx="4658179" cy="3517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3277157"/>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50" y="898644"/>
            <a:ext cx="4789251" cy="757551"/>
          </a:xfrm>
        </p:spPr>
        <p:txBody>
          <a:bodyPr/>
          <a:lstStyle/>
          <a:p>
            <a:r>
              <a:rPr lang="en-US" altLang="en-US" sz="1600" dirty="0"/>
              <a:t>Data Encapsulation</a:t>
            </a:r>
            <a:br>
              <a:rPr lang="en-US" altLang="en-US" dirty="0"/>
            </a:br>
            <a:r>
              <a:rPr lang="en-US" altLang="en-US" dirty="0"/>
              <a:t>Protocol Data Units</a:t>
            </a:r>
            <a:endParaRPr lang="en-CA" altLang="en-US" dirty="0"/>
          </a:p>
        </p:txBody>
      </p:sp>
      <p:sp>
        <p:nvSpPr>
          <p:cNvPr id="13315" name="Content Placeholder 2"/>
          <p:cNvSpPr>
            <a:spLocks noGrp="1"/>
          </p:cNvSpPr>
          <p:nvPr>
            <p:ph idx="1"/>
          </p:nvPr>
        </p:nvSpPr>
        <p:spPr>
          <a:xfrm>
            <a:off x="4619626" y="898644"/>
            <a:ext cx="4456282" cy="4667250"/>
          </a:xfrm>
        </p:spPr>
        <p:txBody>
          <a:bodyPr/>
          <a:lstStyle/>
          <a:p>
            <a:pPr marL="0" indent="0" algn="just">
              <a:buNone/>
            </a:pPr>
            <a:r>
              <a:rPr lang="en-US" sz="1800" dirty="0">
                <a:latin typeface="Century Gothic" panose="020B0502020202020204" pitchFamily="34" charset="0"/>
              </a:rPr>
              <a:t>Encapsulation is the </a:t>
            </a:r>
            <a:r>
              <a:rPr lang="en-US" sz="1800" b="1" dirty="0">
                <a:latin typeface="Century Gothic" panose="020B0502020202020204" pitchFamily="34" charset="0"/>
              </a:rPr>
              <a:t>process where protocols add their information to the data</a:t>
            </a:r>
            <a:r>
              <a:rPr lang="en-US" sz="1800" dirty="0">
                <a:latin typeface="Century Gothic" panose="020B0502020202020204" pitchFamily="34" charset="0"/>
              </a:rPr>
              <a:t>.</a:t>
            </a:r>
          </a:p>
          <a:p>
            <a:pPr algn="just">
              <a:buFont typeface="Arial" panose="020B0604020202020204" pitchFamily="34" charset="0"/>
              <a:buChar char="•"/>
            </a:pPr>
            <a:r>
              <a:rPr lang="en-US" sz="1800" dirty="0">
                <a:latin typeface="Century Gothic" panose="020B0502020202020204" pitchFamily="34" charset="0"/>
              </a:rPr>
              <a:t>At each stage of the process, a PDU has a different name to reflect its new functions. </a:t>
            </a:r>
          </a:p>
          <a:p>
            <a:pPr algn="just">
              <a:buFont typeface="Arial" panose="020B0604020202020204" pitchFamily="34" charset="0"/>
              <a:buChar char="•"/>
            </a:pPr>
            <a:r>
              <a:rPr lang="en-US" sz="1800" dirty="0">
                <a:latin typeface="Century Gothic" panose="020B0502020202020204" pitchFamily="34" charset="0"/>
              </a:rPr>
              <a:t>There is no universal naming convention for PDUs, in this course, the PDUs are named according to the protocols of the TCP/IP suite. </a:t>
            </a:r>
          </a:p>
          <a:p>
            <a:pPr algn="just">
              <a:buFont typeface="Arial" panose="020B0604020202020204" pitchFamily="34" charset="0"/>
              <a:buChar char="•"/>
            </a:pPr>
            <a:r>
              <a:rPr lang="en-US" sz="1800" dirty="0">
                <a:latin typeface="Century Gothic" panose="020B0502020202020204" pitchFamily="34" charset="0"/>
              </a:rPr>
              <a:t>PDUs passing down the stack are as follows:</a:t>
            </a:r>
          </a:p>
          <a:p>
            <a:pPr marL="485775" lvl="1" indent="-342900" algn="just">
              <a:buFont typeface="+mj-lt"/>
              <a:buAutoNum type="arabicPeriod"/>
            </a:pPr>
            <a:r>
              <a:rPr lang="en-US" sz="1800" dirty="0">
                <a:latin typeface="Century Gothic" panose="020B0502020202020204" pitchFamily="34" charset="0"/>
              </a:rPr>
              <a:t>Data (Data Stream)</a:t>
            </a:r>
          </a:p>
          <a:p>
            <a:pPr marL="485775" lvl="1" indent="-342900" algn="just">
              <a:buFont typeface="+mj-lt"/>
              <a:buAutoNum type="arabicPeriod"/>
            </a:pPr>
            <a:r>
              <a:rPr lang="en-US" sz="1800" dirty="0">
                <a:latin typeface="Century Gothic" panose="020B0502020202020204" pitchFamily="34" charset="0"/>
              </a:rPr>
              <a:t>Segment</a:t>
            </a:r>
          </a:p>
          <a:p>
            <a:pPr marL="485775" lvl="1" indent="-342900" algn="just">
              <a:buFont typeface="+mj-lt"/>
              <a:buAutoNum type="arabicPeriod"/>
            </a:pPr>
            <a:r>
              <a:rPr lang="en-US" sz="1800" dirty="0">
                <a:latin typeface="Century Gothic" panose="020B0502020202020204" pitchFamily="34" charset="0"/>
              </a:rPr>
              <a:t>Packet</a:t>
            </a:r>
          </a:p>
          <a:p>
            <a:pPr marL="485775" lvl="1" indent="-342900" algn="just">
              <a:buFont typeface="+mj-lt"/>
              <a:buAutoNum type="arabicPeriod"/>
            </a:pPr>
            <a:r>
              <a:rPr lang="en-US" sz="1800" dirty="0">
                <a:latin typeface="Century Gothic" panose="020B0502020202020204" pitchFamily="34" charset="0"/>
              </a:rPr>
              <a:t>Frame</a:t>
            </a:r>
          </a:p>
          <a:p>
            <a:pPr marL="485775" lvl="1" indent="-342900" algn="just">
              <a:buFont typeface="+mj-lt"/>
              <a:buAutoNum type="arabicPeriod"/>
            </a:pPr>
            <a:r>
              <a:rPr lang="en-US" sz="1800" dirty="0">
                <a:latin typeface="Century Gothic" panose="020B0502020202020204" pitchFamily="34" charset="0"/>
              </a:rPr>
              <a:t>Bits (Bit Stream)</a:t>
            </a:r>
          </a:p>
          <a:p>
            <a:endParaRPr lang="en-US" sz="1800" dirty="0">
              <a:latin typeface="Century Gothic" panose="020B0502020202020204" pitchFamily="34" charset="0"/>
            </a:endParaRPr>
          </a:p>
        </p:txBody>
      </p:sp>
      <p:pic>
        <p:nvPicPr>
          <p:cNvPr id="20482"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6261" y="1944484"/>
            <a:ext cx="4463365" cy="3465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7657731"/>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Data Encapsulation</a:t>
            </a:r>
            <a:br>
              <a:rPr lang="en-US" altLang="en-US" dirty="0"/>
            </a:br>
            <a:r>
              <a:rPr lang="en-US" altLang="en-US" dirty="0" err="1"/>
              <a:t>Encapsulation</a:t>
            </a:r>
            <a:r>
              <a:rPr lang="en-US" altLang="en-US" dirty="0"/>
              <a:t> Example</a:t>
            </a:r>
            <a:endParaRPr lang="en-CA" altLang="en-US" dirty="0"/>
          </a:p>
        </p:txBody>
      </p:sp>
      <p:sp>
        <p:nvSpPr>
          <p:cNvPr id="13315" name="Content Placeholder 2"/>
          <p:cNvSpPr>
            <a:spLocks noGrp="1"/>
          </p:cNvSpPr>
          <p:nvPr>
            <p:ph idx="1"/>
          </p:nvPr>
        </p:nvSpPr>
        <p:spPr>
          <a:xfrm>
            <a:off x="123575" y="1725197"/>
            <a:ext cx="3060301" cy="3689539"/>
          </a:xfrm>
        </p:spPr>
        <p:txBody>
          <a:bodyPr/>
          <a:lstStyle/>
          <a:p>
            <a:pPr algn="just">
              <a:buFont typeface="Arial" panose="020B0604020202020204" pitchFamily="34" charset="0"/>
              <a:buChar char="•"/>
            </a:pPr>
            <a:r>
              <a:rPr lang="en-US" sz="1800" dirty="0">
                <a:latin typeface="Century Gothic" panose="020B0502020202020204" pitchFamily="34" charset="0"/>
              </a:rPr>
              <a:t>Encapsulation is a top down process.</a:t>
            </a:r>
          </a:p>
          <a:p>
            <a:pPr algn="just">
              <a:buFont typeface="Arial" panose="020B0604020202020204" pitchFamily="34" charset="0"/>
              <a:buChar char="•"/>
            </a:pPr>
            <a:r>
              <a:rPr lang="en-US" altLang="en-US" sz="1800" dirty="0">
                <a:latin typeface="Century Gothic" panose="020B0502020202020204" pitchFamily="34" charset="0"/>
              </a:rPr>
              <a:t>The level above does its process and then passes it down to the next level of the model. This process is repeated by each layer until it is sent out as a bit stream.</a:t>
            </a:r>
            <a:endParaRPr lang="en-CA" altLang="en-US" sz="1800" dirty="0">
              <a:latin typeface="Century Gothic" panose="020B0502020202020204" pitchFamily="34" charset="0"/>
            </a:endParaRPr>
          </a:p>
        </p:txBody>
      </p:sp>
      <p:pic>
        <p:nvPicPr>
          <p:cNvPr id="8194"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511964" y="1858721"/>
            <a:ext cx="5632037" cy="3425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5114381"/>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Data Encapsulation</a:t>
            </a:r>
            <a:br>
              <a:rPr lang="en-US" altLang="en-US" dirty="0"/>
            </a:br>
            <a:r>
              <a:rPr lang="en-US" altLang="en-US" dirty="0"/>
              <a:t>De-encapsulation Example</a:t>
            </a:r>
            <a:endParaRPr lang="en-CA" altLang="en-US" dirty="0"/>
          </a:p>
        </p:txBody>
      </p:sp>
      <p:sp>
        <p:nvSpPr>
          <p:cNvPr id="13315" name="Content Placeholder 2"/>
          <p:cNvSpPr>
            <a:spLocks noGrp="1"/>
          </p:cNvSpPr>
          <p:nvPr>
            <p:ph idx="1"/>
          </p:nvPr>
        </p:nvSpPr>
        <p:spPr>
          <a:xfrm>
            <a:off x="123574" y="1511337"/>
            <a:ext cx="4012998" cy="3805654"/>
          </a:xfrm>
        </p:spPr>
        <p:txBody>
          <a:bodyPr/>
          <a:lstStyle/>
          <a:p>
            <a:pPr algn="just">
              <a:buFont typeface="Arial" panose="020B0604020202020204" pitchFamily="34" charset="0"/>
              <a:buChar char="•"/>
            </a:pPr>
            <a:r>
              <a:rPr lang="en-US" sz="1800" dirty="0">
                <a:latin typeface="Century Gothic" panose="020B0502020202020204" pitchFamily="34" charset="0"/>
              </a:rPr>
              <a:t>Data is de-encapsulated as it moves up the stack.</a:t>
            </a:r>
          </a:p>
          <a:p>
            <a:pPr algn="just">
              <a:buFont typeface="Arial" panose="020B0604020202020204" pitchFamily="34" charset="0"/>
              <a:buChar char="•"/>
            </a:pPr>
            <a:r>
              <a:rPr lang="en-US" altLang="en-US" sz="1800" dirty="0">
                <a:latin typeface="Century Gothic" panose="020B0502020202020204" pitchFamily="34" charset="0"/>
              </a:rPr>
              <a:t>When a layer completes its process, that layer strips off its header and passes it up to the next level to be processed. This is repeated at each layer until it is a data stream that the application can process.</a:t>
            </a:r>
          </a:p>
          <a:p>
            <a:pPr marL="485775" lvl="1" indent="-342900" algn="just">
              <a:buFont typeface="+mj-lt"/>
              <a:buAutoNum type="arabicPeriod"/>
            </a:pPr>
            <a:r>
              <a:rPr lang="en-US" altLang="en-US" sz="1800" dirty="0">
                <a:latin typeface="Century Gothic" panose="020B0502020202020204" pitchFamily="34" charset="0"/>
              </a:rPr>
              <a:t>Received as Bits (Bit Stream)</a:t>
            </a:r>
          </a:p>
          <a:p>
            <a:pPr marL="485775" lvl="1" indent="-342900" algn="just">
              <a:buFont typeface="+mj-lt"/>
              <a:buAutoNum type="arabicPeriod"/>
            </a:pPr>
            <a:r>
              <a:rPr lang="en-US" altLang="en-US" sz="1800" dirty="0">
                <a:latin typeface="Century Gothic" panose="020B0502020202020204" pitchFamily="34" charset="0"/>
              </a:rPr>
              <a:t>Frame</a:t>
            </a:r>
          </a:p>
          <a:p>
            <a:pPr marL="485775" lvl="1" indent="-342900" algn="just">
              <a:buFont typeface="+mj-lt"/>
              <a:buAutoNum type="arabicPeriod"/>
            </a:pPr>
            <a:r>
              <a:rPr lang="en-US" altLang="en-US" sz="1800" dirty="0">
                <a:latin typeface="Century Gothic" panose="020B0502020202020204" pitchFamily="34" charset="0"/>
              </a:rPr>
              <a:t>Packet</a:t>
            </a:r>
          </a:p>
          <a:p>
            <a:pPr marL="485775" lvl="1" indent="-342900" algn="just">
              <a:buFont typeface="+mj-lt"/>
              <a:buAutoNum type="arabicPeriod"/>
            </a:pPr>
            <a:r>
              <a:rPr lang="en-US" altLang="en-US" sz="1800" dirty="0">
                <a:latin typeface="Century Gothic" panose="020B0502020202020204" pitchFamily="34" charset="0"/>
              </a:rPr>
              <a:t>Segment</a:t>
            </a:r>
          </a:p>
          <a:p>
            <a:pPr marL="485775" lvl="1" indent="-342900" algn="just">
              <a:buFont typeface="+mj-lt"/>
              <a:buAutoNum type="arabicPeriod"/>
            </a:pPr>
            <a:r>
              <a:rPr lang="en-US" altLang="en-US" sz="1800" dirty="0">
                <a:latin typeface="Century Gothic" panose="020B0502020202020204" pitchFamily="34" charset="0"/>
              </a:rPr>
              <a:t>Data (Data Stream)</a:t>
            </a:r>
          </a:p>
        </p:txBody>
      </p:sp>
      <p:pic>
        <p:nvPicPr>
          <p:cNvPr id="8195"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136572" y="2308679"/>
            <a:ext cx="5007429" cy="2836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0760113"/>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3.6 Data Encapsulation</a:t>
            </a:r>
            <a:endParaRPr lang="en-US" altLang="en-US" sz="5400" dirty="0"/>
          </a:p>
        </p:txBody>
      </p:sp>
    </p:spTree>
    <p:custDataLst>
      <p:tags r:id="rId1"/>
    </p:custDataLst>
    <p:extLst>
      <p:ext uri="{BB962C8B-B14F-4D97-AF65-F5344CB8AC3E}">
        <p14:creationId xmlns:p14="http://schemas.microsoft.com/office/powerpoint/2010/main" val="553047653"/>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3.7 Data Access</a:t>
            </a:r>
            <a:endParaRPr lang="en-US" sz="2400" dirty="0">
              <a:solidFill>
                <a:srgbClr val="00B0F0"/>
              </a:solidFill>
            </a:endParaRPr>
          </a:p>
        </p:txBody>
      </p:sp>
    </p:spTree>
    <p:extLst>
      <p:ext uri="{BB962C8B-B14F-4D97-AF65-F5344CB8AC3E}">
        <p14:creationId xmlns:p14="http://schemas.microsoft.com/office/powerpoint/2010/main" val="1089636086"/>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3.1 The Rules of Communication</a:t>
            </a:r>
            <a:endParaRPr lang="en-US" sz="2400" dirty="0">
              <a:solidFill>
                <a:srgbClr val="00B0F0"/>
              </a:solidFill>
            </a:endParaRPr>
          </a:p>
        </p:txBody>
      </p:sp>
    </p:spTree>
    <p:extLst>
      <p:ext uri="{BB962C8B-B14F-4D97-AF65-F5344CB8AC3E}">
        <p14:creationId xmlns:p14="http://schemas.microsoft.com/office/powerpoint/2010/main" val="2753221210"/>
      </p:ext>
    </p:extLst>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512881"/>
            <a:ext cx="9144000" cy="757551"/>
          </a:xfrm>
        </p:spPr>
        <p:txBody>
          <a:bodyPr/>
          <a:lstStyle/>
          <a:p>
            <a:r>
              <a:rPr lang="en-US" altLang="en-US" sz="1600" dirty="0"/>
              <a:t>Data Access</a:t>
            </a:r>
            <a:br>
              <a:rPr lang="en-US" altLang="en-US" dirty="0"/>
            </a:br>
            <a:r>
              <a:rPr lang="en-US" altLang="en-US" dirty="0"/>
              <a:t>Addresses</a:t>
            </a:r>
            <a:endParaRPr lang="en-CA" altLang="en-US" dirty="0"/>
          </a:p>
        </p:txBody>
      </p:sp>
      <p:sp>
        <p:nvSpPr>
          <p:cNvPr id="13315" name="Content Placeholder 2"/>
          <p:cNvSpPr>
            <a:spLocks noGrp="1"/>
          </p:cNvSpPr>
          <p:nvPr>
            <p:ph idx="1"/>
          </p:nvPr>
        </p:nvSpPr>
        <p:spPr>
          <a:xfrm>
            <a:off x="349305" y="1601749"/>
            <a:ext cx="8445389" cy="2242043"/>
          </a:xfrm>
        </p:spPr>
        <p:txBody>
          <a:bodyPr/>
          <a:lstStyle/>
          <a:p>
            <a:pPr marL="0" indent="0" algn="just">
              <a:buNone/>
            </a:pPr>
            <a:r>
              <a:rPr lang="en-US" sz="1800" dirty="0">
                <a:latin typeface="Century Gothic" panose="020B0502020202020204" pitchFamily="34" charset="0"/>
              </a:rPr>
              <a:t>Both the data link and network layers use addressing to deliver data from source to destination.</a:t>
            </a:r>
          </a:p>
          <a:p>
            <a:pPr marL="0" indent="0" algn="just">
              <a:buNone/>
            </a:pPr>
            <a:r>
              <a:rPr lang="en-US" sz="1800" b="1" dirty="0">
                <a:latin typeface="Century Gothic" panose="020B0502020202020204" pitchFamily="34" charset="0"/>
              </a:rPr>
              <a:t>Network layer source and destination addresses</a:t>
            </a:r>
            <a:r>
              <a:rPr lang="en-US" sz="1800" dirty="0">
                <a:latin typeface="Century Gothic" panose="020B0502020202020204" pitchFamily="34" charset="0"/>
              </a:rPr>
              <a:t> - Responsible for delivering the IP packet from original source to the final destination. </a:t>
            </a:r>
          </a:p>
          <a:p>
            <a:pPr marL="0" indent="0" algn="just">
              <a:buNone/>
            </a:pPr>
            <a:r>
              <a:rPr lang="en-US" sz="1800" b="1" dirty="0">
                <a:latin typeface="Century Gothic" panose="020B0502020202020204" pitchFamily="34" charset="0"/>
              </a:rPr>
              <a:t>Data link layer source and destination addresses </a:t>
            </a:r>
            <a:r>
              <a:rPr lang="en-US" sz="1800" dirty="0">
                <a:latin typeface="Century Gothic" panose="020B0502020202020204" pitchFamily="34" charset="0"/>
              </a:rPr>
              <a:t>– Responsible for delivering the data link frame from one network interface card (NIC) to another NIC on the same network.</a:t>
            </a:r>
          </a:p>
          <a:p>
            <a:pPr marL="0" indent="0" algn="just">
              <a:buNone/>
            </a:pPr>
            <a:endParaRPr lang="en-CA" altLang="en-US" sz="2800" dirty="0">
              <a:latin typeface="Century Gothic" panose="020B0502020202020204" pitchFamily="34" charset="0"/>
            </a:endParaRPr>
          </a:p>
          <a:p>
            <a:pPr marL="0" indent="0" algn="just">
              <a:buNone/>
            </a:pPr>
            <a:endParaRPr lang="en-CA" altLang="en-US" sz="2800" dirty="0">
              <a:latin typeface="Century Gothic" panose="020B0502020202020204" pitchFamily="34" charset="0"/>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36" y="3999234"/>
            <a:ext cx="7849274" cy="1915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4763325"/>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898644"/>
            <a:ext cx="9144000" cy="757551"/>
          </a:xfrm>
        </p:spPr>
        <p:txBody>
          <a:bodyPr/>
          <a:lstStyle/>
          <a:p>
            <a:r>
              <a:rPr lang="en-US" altLang="en-US" sz="1600" dirty="0"/>
              <a:t>Data Access</a:t>
            </a:r>
            <a:br>
              <a:rPr lang="en-US" altLang="en-US" dirty="0"/>
            </a:br>
            <a:r>
              <a:rPr lang="en-US" altLang="en-US" dirty="0"/>
              <a:t>Layer 3 Logical Address</a:t>
            </a:r>
            <a:endParaRPr lang="en-CA" altLang="en-US" dirty="0"/>
          </a:p>
        </p:txBody>
      </p:sp>
      <p:sp>
        <p:nvSpPr>
          <p:cNvPr id="13315" name="Content Placeholder 2"/>
          <p:cNvSpPr>
            <a:spLocks noGrp="1"/>
          </p:cNvSpPr>
          <p:nvPr>
            <p:ph idx="1"/>
          </p:nvPr>
        </p:nvSpPr>
        <p:spPr>
          <a:xfrm>
            <a:off x="99502" y="1895245"/>
            <a:ext cx="3802452" cy="3457575"/>
          </a:xfrm>
        </p:spPr>
        <p:txBody>
          <a:bodyPr/>
          <a:lstStyle/>
          <a:p>
            <a:pPr marL="0" indent="0" algn="just">
              <a:buNone/>
            </a:pPr>
            <a:r>
              <a:rPr lang="en-US" sz="1800" dirty="0">
                <a:latin typeface="Century Gothic" panose="020B0502020202020204" pitchFamily="34" charset="0"/>
              </a:rPr>
              <a:t>The IP packet contains two IP addresses:</a:t>
            </a:r>
          </a:p>
          <a:p>
            <a:pPr lvl="1" algn="just"/>
            <a:r>
              <a:rPr lang="en-US" sz="1800" b="1" dirty="0">
                <a:latin typeface="Century Gothic" panose="020B0502020202020204" pitchFamily="34" charset="0"/>
              </a:rPr>
              <a:t>Source IP address</a:t>
            </a:r>
            <a:r>
              <a:rPr lang="en-US" sz="1800" dirty="0">
                <a:latin typeface="Century Gothic" panose="020B0502020202020204" pitchFamily="34" charset="0"/>
              </a:rPr>
              <a:t> - The IP address of the sending device,  original source of the packet.</a:t>
            </a:r>
          </a:p>
          <a:p>
            <a:pPr lvl="1" algn="just"/>
            <a:r>
              <a:rPr lang="en-US" sz="1800" b="1" dirty="0">
                <a:latin typeface="Century Gothic" panose="020B0502020202020204" pitchFamily="34" charset="0"/>
              </a:rPr>
              <a:t>Destination IP address</a:t>
            </a:r>
            <a:r>
              <a:rPr lang="en-US" sz="1800" dirty="0">
                <a:latin typeface="Century Gothic" panose="020B0502020202020204" pitchFamily="34" charset="0"/>
              </a:rPr>
              <a:t> - The IP address of the receiving device, final destination of the packet.</a:t>
            </a:r>
          </a:p>
          <a:p>
            <a:pPr marL="0" indent="0" algn="just">
              <a:buNone/>
            </a:pPr>
            <a:r>
              <a:rPr lang="en-US" sz="1800" dirty="0">
                <a:latin typeface="Century Gothic" panose="020B0502020202020204" pitchFamily="34" charset="0"/>
              </a:rPr>
              <a:t>These addresses may be on the same link or remote.</a:t>
            </a:r>
          </a:p>
          <a:p>
            <a:pPr algn="just"/>
            <a:endParaRPr lang="en-CA" altLang="en-US" sz="2800" dirty="0">
              <a:latin typeface="Century Gothic" panose="020B0502020202020204" pitchFamily="34" charset="0"/>
            </a:endParaRPr>
          </a:p>
          <a:p>
            <a:pPr marL="0" indent="0" algn="just">
              <a:buNone/>
            </a:pPr>
            <a:endParaRPr lang="en-CA" altLang="en-US" sz="2800" dirty="0">
              <a:latin typeface="Century Gothic" panose="020B0502020202020204" pitchFamily="34" charset="0"/>
            </a:endParaRPr>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078224" y="2090112"/>
            <a:ext cx="4880714" cy="2669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8962597"/>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512882"/>
            <a:ext cx="9144000" cy="757551"/>
          </a:xfrm>
        </p:spPr>
        <p:txBody>
          <a:bodyPr/>
          <a:lstStyle/>
          <a:p>
            <a:r>
              <a:rPr lang="en-US" altLang="en-US" sz="1600" dirty="0"/>
              <a:t>Data Access</a:t>
            </a:r>
            <a:br>
              <a:rPr lang="en-US" altLang="en-US" dirty="0"/>
            </a:br>
            <a:r>
              <a:rPr lang="en-US" altLang="en-US" dirty="0"/>
              <a:t>Layer 3 Logical Address (Cont.)</a:t>
            </a:r>
            <a:endParaRPr lang="en-CA" altLang="en-US" dirty="0"/>
          </a:p>
        </p:txBody>
      </p:sp>
      <p:sp>
        <p:nvSpPr>
          <p:cNvPr id="13315" name="Content Placeholder 2"/>
          <p:cNvSpPr>
            <a:spLocks noGrp="1"/>
          </p:cNvSpPr>
          <p:nvPr>
            <p:ph idx="1"/>
          </p:nvPr>
        </p:nvSpPr>
        <p:spPr>
          <a:xfrm>
            <a:off x="100013" y="1393117"/>
            <a:ext cx="4303036" cy="4071766"/>
          </a:xfrm>
        </p:spPr>
        <p:txBody>
          <a:bodyPr/>
          <a:lstStyle/>
          <a:p>
            <a:pPr marL="0" indent="0">
              <a:buNone/>
            </a:pPr>
            <a:r>
              <a:rPr lang="en-US" sz="1800" dirty="0">
                <a:latin typeface="Century Gothic" panose="020B0502020202020204" pitchFamily="34" charset="0"/>
              </a:rPr>
              <a:t>An IP address contains two parts:</a:t>
            </a:r>
          </a:p>
          <a:p>
            <a:pPr algn="just">
              <a:buFont typeface="Arial" panose="020B0604020202020204" pitchFamily="34" charset="0"/>
              <a:buChar char="•"/>
            </a:pPr>
            <a:r>
              <a:rPr lang="en-US" sz="1800" b="1" dirty="0">
                <a:latin typeface="Century Gothic" panose="020B0502020202020204" pitchFamily="34" charset="0"/>
              </a:rPr>
              <a:t>Network portion (IPv4) or Prefix (IPv6)</a:t>
            </a:r>
            <a:r>
              <a:rPr lang="en-US" sz="1800" dirty="0">
                <a:latin typeface="Century Gothic" panose="020B0502020202020204" pitchFamily="34" charset="0"/>
              </a:rPr>
              <a:t>  </a:t>
            </a:r>
          </a:p>
          <a:p>
            <a:pPr lvl="1" algn="just"/>
            <a:r>
              <a:rPr lang="en-US" sz="1800" dirty="0">
                <a:latin typeface="Century Gothic" panose="020B0502020202020204" pitchFamily="34" charset="0"/>
              </a:rPr>
              <a:t>The left-most part of the address indicates the network group which the IP address is a member.</a:t>
            </a:r>
          </a:p>
          <a:p>
            <a:pPr lvl="1" algn="just"/>
            <a:r>
              <a:rPr lang="en-US" sz="1800" dirty="0">
                <a:latin typeface="Century Gothic" panose="020B0502020202020204" pitchFamily="34" charset="0"/>
              </a:rPr>
              <a:t>Each LAN or WAN will have the same network portion.</a:t>
            </a:r>
          </a:p>
          <a:p>
            <a:pPr algn="just">
              <a:buFont typeface="Arial" panose="020B0604020202020204" pitchFamily="34" charset="0"/>
              <a:buChar char="•"/>
            </a:pPr>
            <a:r>
              <a:rPr lang="en-US" sz="1800" b="1" dirty="0">
                <a:latin typeface="Century Gothic" panose="020B0502020202020204" pitchFamily="34" charset="0"/>
              </a:rPr>
              <a:t>Host portion (IPv4) or Interface ID (IPv6)</a:t>
            </a:r>
            <a:r>
              <a:rPr lang="en-US" sz="1800" dirty="0">
                <a:latin typeface="Century Gothic" panose="020B0502020202020204" pitchFamily="34" charset="0"/>
              </a:rPr>
              <a:t> </a:t>
            </a:r>
          </a:p>
          <a:p>
            <a:pPr lvl="1" algn="just"/>
            <a:r>
              <a:rPr lang="en-US" sz="1800" dirty="0">
                <a:latin typeface="Century Gothic" panose="020B0502020202020204" pitchFamily="34" charset="0"/>
              </a:rPr>
              <a:t>The remaining part of the address identifies a specific device within the group. </a:t>
            </a:r>
          </a:p>
          <a:p>
            <a:pPr lvl="1" algn="just"/>
            <a:r>
              <a:rPr lang="en-US" sz="1800" dirty="0">
                <a:latin typeface="Century Gothic" panose="020B0502020202020204" pitchFamily="34" charset="0"/>
              </a:rPr>
              <a:t>This portion is unique for each device on the network.</a:t>
            </a:r>
          </a:p>
          <a:p>
            <a:endParaRPr lang="en-CA" altLang="en-US" sz="1800" dirty="0">
              <a:latin typeface="Century Gothic" panose="020B0502020202020204" pitchFamily="34" charset="0"/>
            </a:endParaRPr>
          </a:p>
          <a:p>
            <a:pPr marL="0" indent="0">
              <a:buNone/>
            </a:pPr>
            <a:endParaRPr lang="en-CA" altLang="en-US" sz="1800" dirty="0">
              <a:latin typeface="Century Gothic" panose="020B0502020202020204" pitchFamily="34" charset="0"/>
            </a:endParaRPr>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03062" y="2094357"/>
            <a:ext cx="4640938" cy="2669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249501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898644"/>
            <a:ext cx="9144000" cy="819993"/>
          </a:xfrm>
        </p:spPr>
        <p:txBody>
          <a:bodyPr/>
          <a:lstStyle/>
          <a:p>
            <a:r>
              <a:rPr lang="en-US" altLang="en-US" sz="1600" dirty="0"/>
              <a:t>Data Access</a:t>
            </a:r>
            <a:br>
              <a:rPr lang="en-US" altLang="en-US" dirty="0"/>
            </a:br>
            <a:r>
              <a:rPr lang="en-US" altLang="en-US" dirty="0"/>
              <a:t>Devices on the Same Network</a:t>
            </a:r>
            <a:endParaRPr lang="en-CA" altLang="en-US" dirty="0"/>
          </a:p>
        </p:txBody>
      </p:sp>
      <p:sp>
        <p:nvSpPr>
          <p:cNvPr id="13315" name="Content Placeholder 2"/>
          <p:cNvSpPr>
            <a:spLocks noGrp="1"/>
          </p:cNvSpPr>
          <p:nvPr>
            <p:ph idx="1"/>
          </p:nvPr>
        </p:nvSpPr>
        <p:spPr>
          <a:xfrm>
            <a:off x="177156" y="2042312"/>
            <a:ext cx="3788917" cy="3435310"/>
          </a:xfrm>
        </p:spPr>
        <p:txBody>
          <a:bodyPr/>
          <a:lstStyle/>
          <a:p>
            <a:pPr marL="0" indent="0" algn="just">
              <a:buNone/>
            </a:pPr>
            <a:r>
              <a:rPr lang="en-US" sz="1800" dirty="0">
                <a:latin typeface="Century Gothic" panose="020B0502020202020204" pitchFamily="34" charset="0"/>
              </a:rPr>
              <a:t>When devices are on the same network the source and destination will have the same number in network portion of the address.</a:t>
            </a:r>
          </a:p>
          <a:p>
            <a:pPr lvl="1" algn="just"/>
            <a:r>
              <a:rPr lang="en-US" sz="1800" dirty="0">
                <a:latin typeface="Century Gothic" panose="020B0502020202020204" pitchFamily="34" charset="0"/>
              </a:rPr>
              <a:t>PC1 – </a:t>
            </a:r>
            <a:r>
              <a:rPr lang="en-US" sz="1800" u="sng" dirty="0">
                <a:solidFill>
                  <a:schemeClr val="accent6"/>
                </a:solidFill>
                <a:latin typeface="Century Gothic" panose="020B0502020202020204" pitchFamily="34" charset="0"/>
              </a:rPr>
              <a:t>192.168.1</a:t>
            </a:r>
            <a:r>
              <a:rPr lang="en-US" sz="1800" dirty="0">
                <a:latin typeface="Century Gothic" panose="020B0502020202020204" pitchFamily="34" charset="0"/>
              </a:rPr>
              <a:t>.110</a:t>
            </a:r>
          </a:p>
          <a:p>
            <a:pPr lvl="1" algn="just"/>
            <a:r>
              <a:rPr lang="en-US" sz="1800" dirty="0">
                <a:latin typeface="Century Gothic" panose="020B0502020202020204" pitchFamily="34" charset="0"/>
              </a:rPr>
              <a:t>FTP Server – </a:t>
            </a:r>
            <a:r>
              <a:rPr lang="en-US" sz="1800" u="sng" dirty="0">
                <a:solidFill>
                  <a:schemeClr val="accent6"/>
                </a:solidFill>
                <a:latin typeface="Century Gothic" panose="020B0502020202020204" pitchFamily="34" charset="0"/>
              </a:rPr>
              <a:t>192.168.1</a:t>
            </a:r>
            <a:r>
              <a:rPr lang="en-US" sz="1800" dirty="0">
                <a:latin typeface="Century Gothic" panose="020B0502020202020204" pitchFamily="34" charset="0"/>
              </a:rPr>
              <a:t>.9</a:t>
            </a:r>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206228" y="1834743"/>
            <a:ext cx="4842305" cy="3108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3335287"/>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3" y="684332"/>
            <a:ext cx="9144000" cy="819993"/>
          </a:xfrm>
        </p:spPr>
        <p:txBody>
          <a:bodyPr/>
          <a:lstStyle/>
          <a:p>
            <a:r>
              <a:rPr lang="en-US" altLang="en-US" sz="1600" dirty="0"/>
              <a:t>Data Access</a:t>
            </a:r>
            <a:br>
              <a:rPr lang="en-US" altLang="en-US" dirty="0"/>
            </a:br>
            <a:r>
              <a:rPr lang="en-US" altLang="en-US" dirty="0"/>
              <a:t>Role of the Data Link Layer Addresses: Same IP Network</a:t>
            </a:r>
            <a:endParaRPr lang="en-CA" altLang="en-US" dirty="0"/>
          </a:p>
        </p:txBody>
      </p:sp>
      <p:sp>
        <p:nvSpPr>
          <p:cNvPr id="13315" name="Content Placeholder 2"/>
          <p:cNvSpPr>
            <a:spLocks noGrp="1"/>
          </p:cNvSpPr>
          <p:nvPr>
            <p:ph idx="1"/>
          </p:nvPr>
        </p:nvSpPr>
        <p:spPr>
          <a:xfrm>
            <a:off x="114301" y="1718637"/>
            <a:ext cx="4285140" cy="3435310"/>
          </a:xfrm>
        </p:spPr>
        <p:txBody>
          <a:bodyPr/>
          <a:lstStyle/>
          <a:p>
            <a:pPr marL="0" indent="0" algn="just">
              <a:buNone/>
            </a:pPr>
            <a:r>
              <a:rPr lang="en-US" sz="1800" dirty="0">
                <a:latin typeface="Century Gothic" panose="020B0502020202020204" pitchFamily="34" charset="0"/>
              </a:rPr>
              <a:t>When devices are on the same Ethernet network the data link frame will use the actual MAC address of the destination NIC.</a:t>
            </a:r>
          </a:p>
          <a:p>
            <a:pPr marL="0" indent="0" algn="just">
              <a:buNone/>
            </a:pPr>
            <a:r>
              <a:rPr lang="en-CA" altLang="en-US" sz="1800" dirty="0">
                <a:latin typeface="Century Gothic" panose="020B0502020202020204" pitchFamily="34" charset="0"/>
              </a:rPr>
              <a:t>MAC addresses are physically embedded into the Ethernet NIC and are local addressing.</a:t>
            </a:r>
          </a:p>
          <a:p>
            <a:pPr algn="just">
              <a:buFont typeface="Arial" panose="020B0604020202020204" pitchFamily="34" charset="0"/>
              <a:buChar char="•"/>
            </a:pPr>
            <a:r>
              <a:rPr lang="en-CA" altLang="en-US" sz="1800" dirty="0">
                <a:latin typeface="Century Gothic" panose="020B0502020202020204" pitchFamily="34" charset="0"/>
              </a:rPr>
              <a:t>The Source MAC address will be that of the originator on the link.</a:t>
            </a:r>
          </a:p>
          <a:p>
            <a:pPr algn="just">
              <a:buFont typeface="Arial" panose="020B0604020202020204" pitchFamily="34" charset="0"/>
              <a:buChar char="•"/>
            </a:pPr>
            <a:r>
              <a:rPr lang="en-CA" altLang="en-US" sz="1800" dirty="0">
                <a:latin typeface="Century Gothic" panose="020B0502020202020204" pitchFamily="34" charset="0"/>
              </a:rPr>
              <a:t>The Destination MAC address will always be on the same link as the source, even if the ultimate destination is remote.</a:t>
            </a:r>
          </a:p>
          <a:p>
            <a:pPr marL="0" indent="0">
              <a:buNone/>
            </a:pPr>
            <a:endParaRPr lang="en-CA" altLang="en-US" sz="2800" dirty="0">
              <a:latin typeface="Century Gothic" panose="020B0502020202020204" pitchFamily="34" charset="0"/>
            </a:endParaRPr>
          </a:p>
        </p:txBody>
      </p:sp>
      <p:pic>
        <p:nvPicPr>
          <p:cNvPr id="2" name="Picture 1"/>
          <p:cNvPicPr>
            <a:picLocks noChangeAspect="1"/>
          </p:cNvPicPr>
          <p:nvPr/>
        </p:nvPicPr>
        <p:blipFill>
          <a:blip r:embed="rId3"/>
          <a:stretch>
            <a:fillRect/>
          </a:stretch>
        </p:blipFill>
        <p:spPr>
          <a:xfrm>
            <a:off x="4399441" y="1718636"/>
            <a:ext cx="4472943" cy="2933866"/>
          </a:xfrm>
          <a:prstGeom prst="rect">
            <a:avLst/>
          </a:prstGeom>
        </p:spPr>
      </p:pic>
    </p:spTree>
    <p:extLst>
      <p:ext uri="{BB962C8B-B14F-4D97-AF65-F5344CB8AC3E}">
        <p14:creationId xmlns:p14="http://schemas.microsoft.com/office/powerpoint/2010/main" val="84999824"/>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898644"/>
            <a:ext cx="9143999" cy="819993"/>
          </a:xfrm>
        </p:spPr>
        <p:txBody>
          <a:bodyPr/>
          <a:lstStyle/>
          <a:p>
            <a:r>
              <a:rPr lang="en-US" altLang="en-US" sz="1600" dirty="0"/>
              <a:t>Data Access</a:t>
            </a:r>
            <a:br>
              <a:rPr lang="en-US" altLang="en-US" dirty="0"/>
            </a:br>
            <a:r>
              <a:rPr lang="en-US" altLang="en-US" dirty="0"/>
              <a:t>Devices on a Remote Network</a:t>
            </a:r>
            <a:endParaRPr lang="en-CA" altLang="en-US" dirty="0"/>
          </a:p>
        </p:txBody>
      </p:sp>
      <p:sp>
        <p:nvSpPr>
          <p:cNvPr id="13315" name="Content Placeholder 2"/>
          <p:cNvSpPr>
            <a:spLocks noGrp="1"/>
          </p:cNvSpPr>
          <p:nvPr>
            <p:ph idx="1"/>
          </p:nvPr>
        </p:nvSpPr>
        <p:spPr>
          <a:xfrm>
            <a:off x="114301" y="1718637"/>
            <a:ext cx="3935186" cy="3592626"/>
          </a:xfrm>
        </p:spPr>
        <p:txBody>
          <a:bodyPr/>
          <a:lstStyle/>
          <a:p>
            <a:pPr algn="just">
              <a:buFont typeface="Arial" panose="020B0604020202020204" pitchFamily="34" charset="0"/>
              <a:buChar char="•"/>
            </a:pPr>
            <a:r>
              <a:rPr lang="en-US" sz="1800" dirty="0">
                <a:latin typeface="Century Gothic" panose="020B0502020202020204" pitchFamily="34" charset="0"/>
              </a:rPr>
              <a:t>What happens when the actual (ultimate) destination is not on the same LAN and is remote? </a:t>
            </a:r>
          </a:p>
          <a:p>
            <a:pPr algn="just">
              <a:buFont typeface="Arial" panose="020B0604020202020204" pitchFamily="34" charset="0"/>
              <a:buChar char="•"/>
            </a:pPr>
            <a:r>
              <a:rPr lang="en-US" sz="1800" dirty="0">
                <a:latin typeface="Century Gothic" panose="020B0502020202020204" pitchFamily="34" charset="0"/>
              </a:rPr>
              <a:t>What happens when PC1 tries to reach the Web Server?</a:t>
            </a:r>
          </a:p>
          <a:p>
            <a:pPr algn="just">
              <a:buFont typeface="Arial" panose="020B0604020202020204" pitchFamily="34" charset="0"/>
              <a:buChar char="•"/>
            </a:pPr>
            <a:r>
              <a:rPr lang="en-US" altLang="en-US" sz="1800" dirty="0">
                <a:latin typeface="Century Gothic" panose="020B0502020202020204" pitchFamily="34" charset="0"/>
              </a:rPr>
              <a:t>Does this impact the network and data link layers?</a:t>
            </a:r>
            <a:endParaRPr lang="en-CA" altLang="en-US" sz="1800" dirty="0">
              <a:latin typeface="Century Gothic" panose="020B0502020202020204" pitchFamily="34" charset="0"/>
            </a:endParaRPr>
          </a:p>
          <a:p>
            <a:pPr marL="142875" lvl="1" indent="0" algn="just">
              <a:buNone/>
            </a:pPr>
            <a:endParaRPr lang="en-CA" altLang="en-US" sz="2400" dirty="0">
              <a:latin typeface="Century Gothic" panose="020B0502020202020204" pitchFamily="34" charset="0"/>
            </a:endParaRPr>
          </a:p>
          <a:p>
            <a:pPr marL="0" indent="0">
              <a:buNone/>
            </a:pPr>
            <a:endParaRPr lang="en-CA" altLang="en-US" sz="2800" dirty="0">
              <a:latin typeface="Century Gothic" panose="020B0502020202020204" pitchFamily="34" charset="0"/>
            </a:endParaRPr>
          </a:p>
        </p:txBody>
      </p:sp>
      <p:pic>
        <p:nvPicPr>
          <p:cNvPr id="3" name="Picture 2"/>
          <p:cNvPicPr>
            <a:picLocks noChangeAspect="1"/>
          </p:cNvPicPr>
          <p:nvPr/>
        </p:nvPicPr>
        <p:blipFill>
          <a:blip r:embed="rId3"/>
          <a:stretch>
            <a:fillRect/>
          </a:stretch>
        </p:blipFill>
        <p:spPr>
          <a:xfrm>
            <a:off x="4143376" y="1894600"/>
            <a:ext cx="4884533" cy="3240700"/>
          </a:xfrm>
          <a:prstGeom prst="rect">
            <a:avLst/>
          </a:prstGeom>
        </p:spPr>
      </p:pic>
    </p:spTree>
    <p:extLst>
      <p:ext uri="{BB962C8B-B14F-4D97-AF65-F5344CB8AC3E}">
        <p14:creationId xmlns:p14="http://schemas.microsoft.com/office/powerpoint/2010/main" val="4004590827"/>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570031"/>
            <a:ext cx="9144000" cy="819993"/>
          </a:xfrm>
        </p:spPr>
        <p:txBody>
          <a:bodyPr/>
          <a:lstStyle/>
          <a:p>
            <a:r>
              <a:rPr lang="en-US" altLang="en-US" sz="1600" dirty="0"/>
              <a:t>Data Access</a:t>
            </a:r>
            <a:br>
              <a:rPr lang="en-US" altLang="en-US" dirty="0"/>
            </a:br>
            <a:r>
              <a:rPr lang="en-US" altLang="en-US" dirty="0"/>
              <a:t>Role of the Network Layer Addresses</a:t>
            </a:r>
            <a:endParaRPr lang="en-CA" altLang="en-US" dirty="0"/>
          </a:p>
        </p:txBody>
      </p:sp>
      <p:sp>
        <p:nvSpPr>
          <p:cNvPr id="13315" name="Content Placeholder 2"/>
          <p:cNvSpPr>
            <a:spLocks noGrp="1"/>
          </p:cNvSpPr>
          <p:nvPr>
            <p:ph idx="1"/>
          </p:nvPr>
        </p:nvSpPr>
        <p:spPr>
          <a:xfrm>
            <a:off x="114301" y="1718637"/>
            <a:ext cx="3862788" cy="3592626"/>
          </a:xfrm>
        </p:spPr>
        <p:txBody>
          <a:bodyPr/>
          <a:lstStyle/>
          <a:p>
            <a:pPr marL="0" indent="0" algn="just">
              <a:buNone/>
            </a:pPr>
            <a:r>
              <a:rPr lang="en-US" altLang="en-US" sz="1800" dirty="0">
                <a:latin typeface="Century Gothic" panose="020B0502020202020204" pitchFamily="34" charset="0"/>
              </a:rPr>
              <a:t>When the source and destination have a different network portion, this means they are on different networks.</a:t>
            </a:r>
          </a:p>
          <a:p>
            <a:pPr lvl="1" algn="just"/>
            <a:r>
              <a:rPr lang="en-US" altLang="en-US" sz="1800" dirty="0">
                <a:latin typeface="Century Gothic" panose="020B0502020202020204" pitchFamily="34" charset="0"/>
              </a:rPr>
              <a:t>PC1 – 192.168.1</a:t>
            </a:r>
          </a:p>
          <a:p>
            <a:pPr lvl="1" algn="just"/>
            <a:r>
              <a:rPr lang="en-US" altLang="en-US" sz="1800" dirty="0">
                <a:latin typeface="Century Gothic" panose="020B0502020202020204" pitchFamily="34" charset="0"/>
              </a:rPr>
              <a:t>Web Server – 172.16.1</a:t>
            </a:r>
          </a:p>
          <a:p>
            <a:pPr marL="0" indent="0" algn="just">
              <a:buNone/>
            </a:pPr>
            <a:endParaRPr lang="en-CA" altLang="en-US" sz="2800" dirty="0">
              <a:latin typeface="Century Gothic" panose="020B0502020202020204" pitchFamily="34" charset="0"/>
            </a:endParaRPr>
          </a:p>
          <a:p>
            <a:pPr marL="0" indent="0" algn="just">
              <a:buNone/>
            </a:pPr>
            <a:endParaRPr lang="en-CA" altLang="en-US" sz="2800" dirty="0">
              <a:latin typeface="Century Gothic" panose="020B0502020202020204" pitchFamily="34" charset="0"/>
            </a:endParaRPr>
          </a:p>
        </p:txBody>
      </p:sp>
      <p:pic>
        <p:nvPicPr>
          <p:cNvPr id="3" name="Picture 2"/>
          <p:cNvPicPr>
            <a:picLocks noChangeAspect="1"/>
          </p:cNvPicPr>
          <p:nvPr/>
        </p:nvPicPr>
        <p:blipFill>
          <a:blip r:embed="rId3"/>
          <a:stretch>
            <a:fillRect/>
          </a:stretch>
        </p:blipFill>
        <p:spPr>
          <a:xfrm>
            <a:off x="4143376" y="1894600"/>
            <a:ext cx="4884533" cy="3240700"/>
          </a:xfrm>
          <a:prstGeom prst="rect">
            <a:avLst/>
          </a:prstGeom>
        </p:spPr>
      </p:pic>
    </p:spTree>
    <p:extLst>
      <p:ext uri="{BB962C8B-B14F-4D97-AF65-F5344CB8AC3E}">
        <p14:creationId xmlns:p14="http://schemas.microsoft.com/office/powerpoint/2010/main" val="749077110"/>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898644"/>
            <a:ext cx="9144000" cy="743794"/>
          </a:xfrm>
        </p:spPr>
        <p:txBody>
          <a:bodyPr/>
          <a:lstStyle/>
          <a:p>
            <a:r>
              <a:rPr lang="en-US" altLang="en-US" sz="1600" dirty="0"/>
              <a:t>Data Access</a:t>
            </a:r>
            <a:br>
              <a:rPr lang="en-US" altLang="en-US" dirty="0"/>
            </a:br>
            <a:r>
              <a:rPr lang="en-US" altLang="en-US" dirty="0"/>
              <a:t>Role of the Data Link Layer Addresses: Different IP Networks</a:t>
            </a:r>
            <a:endParaRPr lang="en-CA" altLang="en-US" dirty="0"/>
          </a:p>
        </p:txBody>
      </p:sp>
      <p:sp>
        <p:nvSpPr>
          <p:cNvPr id="13315" name="Content Placeholder 2"/>
          <p:cNvSpPr>
            <a:spLocks noGrp="1"/>
          </p:cNvSpPr>
          <p:nvPr>
            <p:ph idx="1"/>
          </p:nvPr>
        </p:nvSpPr>
        <p:spPr>
          <a:xfrm>
            <a:off x="114302" y="1642438"/>
            <a:ext cx="4036523" cy="3901113"/>
          </a:xfrm>
        </p:spPr>
        <p:txBody>
          <a:bodyPr/>
          <a:lstStyle/>
          <a:p>
            <a:pPr marL="0" indent="0" algn="just">
              <a:buNone/>
            </a:pPr>
            <a:r>
              <a:rPr lang="en-US" sz="1700" dirty="0">
                <a:latin typeface="Century Gothic" panose="020B0502020202020204" pitchFamily="34" charset="0"/>
              </a:rPr>
              <a:t>When the final destination is remote, Layer 3 will provide Layer 2 with the local default gateway IP address, also known as the router address.</a:t>
            </a:r>
          </a:p>
          <a:p>
            <a:pPr algn="just">
              <a:buFont typeface="Arial" panose="020B0604020202020204" pitchFamily="34" charset="0"/>
              <a:buChar char="•"/>
            </a:pPr>
            <a:r>
              <a:rPr lang="en-US" sz="1700" dirty="0">
                <a:latin typeface="Century Gothic" panose="020B0502020202020204" pitchFamily="34" charset="0"/>
              </a:rPr>
              <a:t>The default gateway (DGW) is the router interface IP address that is part of this LAN and will be the “door” or “gateway” to all other remote locations.</a:t>
            </a:r>
          </a:p>
          <a:p>
            <a:pPr algn="just">
              <a:buFont typeface="Arial" panose="020B0604020202020204" pitchFamily="34" charset="0"/>
              <a:buChar char="•"/>
            </a:pPr>
            <a:r>
              <a:rPr lang="en-US" sz="1700" dirty="0">
                <a:latin typeface="Century Gothic" panose="020B0502020202020204" pitchFamily="34" charset="0"/>
              </a:rPr>
              <a:t>All devices on the LAN must be told about this address or their traffic will be confined to the LAN only. </a:t>
            </a:r>
          </a:p>
          <a:p>
            <a:pPr algn="just">
              <a:buFont typeface="Arial" panose="020B0604020202020204" pitchFamily="34" charset="0"/>
              <a:buChar char="•"/>
            </a:pPr>
            <a:r>
              <a:rPr lang="en-US" altLang="en-US" sz="1700" dirty="0">
                <a:latin typeface="Century Gothic" panose="020B0502020202020204" pitchFamily="34" charset="0"/>
              </a:rPr>
              <a:t>Once Layer 2 on PC1 forwards to the default gateway (Router), the router then can start the routing process of getting the information to actual destination. </a:t>
            </a:r>
            <a:endParaRPr lang="en-CA" altLang="en-US" sz="1700" dirty="0">
              <a:latin typeface="Century Gothic" panose="020B0502020202020204" pitchFamily="34" charset="0"/>
            </a:endParaRPr>
          </a:p>
          <a:p>
            <a:pPr marL="0" indent="0">
              <a:buNone/>
            </a:pPr>
            <a:endParaRPr lang="en-CA" altLang="en-US" sz="1700" dirty="0">
              <a:latin typeface="Century Gothic" panose="020B0502020202020204" pitchFamily="34" charset="0"/>
            </a:endParaRPr>
          </a:p>
        </p:txBody>
      </p:sp>
      <p:pic>
        <p:nvPicPr>
          <p:cNvPr id="3074"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150825" y="2045970"/>
            <a:ext cx="4878875" cy="3310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1506615"/>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598606"/>
            <a:ext cx="9144000" cy="995957"/>
          </a:xfrm>
        </p:spPr>
        <p:txBody>
          <a:bodyPr/>
          <a:lstStyle/>
          <a:p>
            <a:r>
              <a:rPr lang="en-US" altLang="en-US" sz="1600" dirty="0"/>
              <a:t>Data Access</a:t>
            </a:r>
            <a:br>
              <a:rPr lang="en-US" altLang="en-US" dirty="0"/>
            </a:br>
            <a:r>
              <a:rPr lang="en-US" altLang="en-US" dirty="0"/>
              <a:t>Role of the Data Link Layer Addresses: Different IP Networks (Cont.)</a:t>
            </a:r>
            <a:endParaRPr lang="en-CA" altLang="en-US" dirty="0"/>
          </a:p>
        </p:txBody>
      </p:sp>
      <p:sp>
        <p:nvSpPr>
          <p:cNvPr id="13315" name="Content Placeholder 2"/>
          <p:cNvSpPr>
            <a:spLocks noGrp="1"/>
          </p:cNvSpPr>
          <p:nvPr>
            <p:ph idx="1"/>
          </p:nvPr>
        </p:nvSpPr>
        <p:spPr>
          <a:xfrm>
            <a:off x="128589" y="1731777"/>
            <a:ext cx="3935186" cy="3632702"/>
          </a:xfrm>
        </p:spPr>
        <p:txBody>
          <a:bodyPr/>
          <a:lstStyle/>
          <a:p>
            <a:pPr algn="just">
              <a:buFont typeface="Arial" panose="020B0604020202020204" pitchFamily="34" charset="0"/>
              <a:buChar char="•"/>
            </a:pPr>
            <a:r>
              <a:rPr lang="en-US" altLang="en-US" sz="1800" dirty="0">
                <a:latin typeface="Century Gothic" panose="020B0502020202020204" pitchFamily="34" charset="0"/>
              </a:rPr>
              <a:t>The data link addressing is local addressing so it will have a source and destination for each link.</a:t>
            </a:r>
          </a:p>
          <a:p>
            <a:pPr algn="just">
              <a:buFont typeface="Arial" panose="020B0604020202020204" pitchFamily="34" charset="0"/>
              <a:buChar char="•"/>
            </a:pPr>
            <a:r>
              <a:rPr lang="en-US" altLang="en-US" sz="1800" dirty="0">
                <a:latin typeface="Century Gothic" panose="020B0502020202020204" pitchFamily="34" charset="0"/>
              </a:rPr>
              <a:t>The MAC addressing for the first segment is :</a:t>
            </a:r>
          </a:p>
          <a:p>
            <a:pPr lvl="1" algn="just"/>
            <a:r>
              <a:rPr lang="en-US" altLang="en-US" sz="1800" dirty="0">
                <a:latin typeface="Century Gothic" panose="020B0502020202020204" pitchFamily="34" charset="0"/>
              </a:rPr>
              <a:t>Source –  AA-AA-AA-AA-AA-AA (PC1) Sends the frame.</a:t>
            </a:r>
          </a:p>
          <a:p>
            <a:pPr lvl="1" algn="just"/>
            <a:r>
              <a:rPr lang="en-US" altLang="en-US" sz="1800" dirty="0">
                <a:latin typeface="Century Gothic" panose="020B0502020202020204" pitchFamily="34" charset="0"/>
              </a:rPr>
              <a:t>Destination – 11-11-11-11-11-11 (R1- Default Gateway MAC) Receives the frame.</a:t>
            </a:r>
          </a:p>
          <a:p>
            <a:pPr marL="0" indent="0" algn="just">
              <a:buNone/>
            </a:pPr>
            <a:r>
              <a:rPr lang="en-US" altLang="en-US" sz="1800" b="1" dirty="0">
                <a:latin typeface="Century Gothic" panose="020B0502020202020204" pitchFamily="34" charset="0"/>
              </a:rPr>
              <a:t>Note: </a:t>
            </a:r>
            <a:r>
              <a:rPr lang="en-US" altLang="en-US" sz="1800" dirty="0">
                <a:latin typeface="Century Gothic" panose="020B0502020202020204" pitchFamily="34" charset="0"/>
              </a:rPr>
              <a:t>While the L2 local addressing will change from link to link or hop to hop, the L3 addressing remains the same.</a:t>
            </a:r>
          </a:p>
          <a:p>
            <a:pPr algn="just"/>
            <a:endParaRPr lang="en-CA" altLang="en-US" sz="1800" dirty="0">
              <a:latin typeface="Century Gothic" panose="020B0502020202020204" pitchFamily="34" charset="0"/>
            </a:endParaRPr>
          </a:p>
          <a:p>
            <a:pPr marL="0" indent="0">
              <a:buNone/>
            </a:pPr>
            <a:endParaRPr lang="en-CA" altLang="en-US" sz="1800" dirty="0">
              <a:latin typeface="Century Gothic" panose="020B0502020202020204" pitchFamily="34" charset="0"/>
            </a:endParaRPr>
          </a:p>
        </p:txBody>
      </p:sp>
      <p:pic>
        <p:nvPicPr>
          <p:cNvPr id="5"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482059" y="1731777"/>
            <a:ext cx="4215838" cy="2697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4996670"/>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857251"/>
            <a:ext cx="3749040" cy="861386"/>
          </a:xfrm>
        </p:spPr>
        <p:txBody>
          <a:bodyPr/>
          <a:lstStyle/>
          <a:p>
            <a:r>
              <a:rPr lang="en-US" altLang="en-US" sz="1600" dirty="0"/>
              <a:t>Data Access</a:t>
            </a:r>
            <a:br>
              <a:rPr lang="en-US" altLang="en-US" dirty="0"/>
            </a:br>
            <a:r>
              <a:rPr lang="en-US" altLang="en-US" dirty="0"/>
              <a:t>Data Link Addresses</a:t>
            </a:r>
            <a:endParaRPr lang="en-CA" altLang="en-US" dirty="0"/>
          </a:p>
        </p:txBody>
      </p:sp>
      <p:sp>
        <p:nvSpPr>
          <p:cNvPr id="13315" name="Content Placeholder 2"/>
          <p:cNvSpPr>
            <a:spLocks noGrp="1"/>
          </p:cNvSpPr>
          <p:nvPr>
            <p:ph idx="1"/>
          </p:nvPr>
        </p:nvSpPr>
        <p:spPr>
          <a:xfrm>
            <a:off x="161926" y="1718638"/>
            <a:ext cx="8782049" cy="1676504"/>
          </a:xfrm>
        </p:spPr>
        <p:txBody>
          <a:bodyPr/>
          <a:lstStyle/>
          <a:p>
            <a:pPr algn="just">
              <a:buFont typeface="Arial" panose="020B0604020202020204" pitchFamily="34" charset="0"/>
              <a:buChar char="•"/>
            </a:pPr>
            <a:r>
              <a:rPr lang="en-US" altLang="en-US" sz="1800" dirty="0">
                <a:latin typeface="Century Gothic" panose="020B0502020202020204" pitchFamily="34" charset="0"/>
              </a:rPr>
              <a:t>Since data link addressing is local addressing,  it will have a source and destination for each segment or hop of the journey to the destination.</a:t>
            </a:r>
          </a:p>
          <a:p>
            <a:pPr algn="just">
              <a:buFont typeface="Arial" panose="020B0604020202020204" pitchFamily="34" charset="0"/>
              <a:buChar char="•"/>
            </a:pPr>
            <a:r>
              <a:rPr lang="en-US" altLang="en-US" sz="1800" dirty="0">
                <a:latin typeface="Century Gothic" panose="020B0502020202020204" pitchFamily="34" charset="0"/>
              </a:rPr>
              <a:t>The MAC addressing for the first segment is:</a:t>
            </a:r>
          </a:p>
          <a:p>
            <a:pPr lvl="1" algn="just"/>
            <a:r>
              <a:rPr lang="en-US" altLang="en-US" sz="1800" dirty="0">
                <a:latin typeface="Century Gothic" panose="020B0502020202020204" pitchFamily="34" charset="0"/>
              </a:rPr>
              <a:t>Source –  (PC1 NIC) sends frame</a:t>
            </a:r>
          </a:p>
          <a:p>
            <a:pPr lvl="1" algn="just"/>
            <a:r>
              <a:rPr lang="en-US" altLang="en-US" sz="1800" dirty="0">
                <a:latin typeface="Century Gothic" panose="020B0502020202020204" pitchFamily="34" charset="0"/>
              </a:rPr>
              <a:t>Destination – (First Router- DGW interface) receives frame</a:t>
            </a:r>
          </a:p>
        </p:txBody>
      </p:sp>
      <p:pic>
        <p:nvPicPr>
          <p:cNvPr id="205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488759" y="3529014"/>
            <a:ext cx="6374217" cy="3086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A1FB6A8-D122-4016-8A1D-6522FC0201F1}"/>
                  </a:ext>
                </a:extLst>
              </p14:cNvPr>
              <p14:cNvContentPartPr/>
              <p14:nvPr/>
            </p14:nvContentPartPr>
            <p14:xfrm>
              <a:off x="6833160" y="5004360"/>
              <a:ext cx="360" cy="360"/>
            </p14:xfrm>
          </p:contentPart>
        </mc:Choice>
        <mc:Fallback xmlns="">
          <p:pic>
            <p:nvPicPr>
              <p:cNvPr id="2" name="Ink 1">
                <a:extLst>
                  <a:ext uri="{FF2B5EF4-FFF2-40B4-BE49-F238E27FC236}">
                    <a16:creationId xmlns:a16="http://schemas.microsoft.com/office/drawing/2014/main" id="{2A1FB6A8-D122-4016-8A1D-6522FC0201F1}"/>
                  </a:ext>
                </a:extLst>
              </p:cNvPr>
              <p:cNvPicPr/>
              <p:nvPr/>
            </p:nvPicPr>
            <p:blipFill>
              <a:blip r:embed="rId5"/>
              <a:stretch>
                <a:fillRect/>
              </a:stretch>
            </p:blipFill>
            <p:spPr>
              <a:xfrm>
                <a:off x="2415960" y="4239360"/>
                <a:ext cx="4455360" cy="2742480"/>
              </a:xfrm>
              <a:prstGeom prst="rect">
                <a:avLst/>
              </a:prstGeom>
            </p:spPr>
          </p:pic>
        </mc:Fallback>
      </mc:AlternateContent>
    </p:spTree>
    <p:extLst>
      <p:ext uri="{BB962C8B-B14F-4D97-AF65-F5344CB8AC3E}">
        <p14:creationId xmlns:p14="http://schemas.microsoft.com/office/powerpoint/2010/main" val="183780428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The Rules</a:t>
            </a:r>
            <a:br>
              <a:rPr lang="en-US" altLang="en-US" dirty="0"/>
            </a:br>
            <a:r>
              <a:rPr lang="en-US" altLang="en-US" dirty="0"/>
              <a:t>Communications Fundamentals</a:t>
            </a:r>
          </a:p>
        </p:txBody>
      </p:sp>
      <p:sp>
        <p:nvSpPr>
          <p:cNvPr id="8195" name="Rectangle 6"/>
          <p:cNvSpPr>
            <a:spLocks noGrp="1" noChangeArrowheads="1"/>
          </p:cNvSpPr>
          <p:nvPr>
            <p:ph idx="1"/>
          </p:nvPr>
        </p:nvSpPr>
        <p:spPr>
          <a:xfrm>
            <a:off x="396239" y="1763199"/>
            <a:ext cx="8412481" cy="2475426"/>
          </a:xfrm>
        </p:spPr>
        <p:txBody>
          <a:bodyPr/>
          <a:lstStyle/>
          <a:p>
            <a:pPr marL="0" indent="0" algn="just">
              <a:buNone/>
            </a:pPr>
            <a:r>
              <a:rPr lang="en-US" sz="2000" dirty="0">
                <a:latin typeface="Century Gothic" panose="020B0502020202020204" pitchFamily="34" charset="0"/>
              </a:rPr>
              <a:t>Networks can vary in size and complexity. It is not enough to have a connection, devices must agree on “how” to communicate.</a:t>
            </a:r>
          </a:p>
          <a:p>
            <a:pPr marL="0" indent="0" algn="just">
              <a:buNone/>
            </a:pPr>
            <a:endParaRPr lang="en-US" sz="2000" dirty="0">
              <a:latin typeface="Century Gothic" panose="020B0502020202020204" pitchFamily="34" charset="0"/>
            </a:endParaRPr>
          </a:p>
          <a:p>
            <a:pPr marL="0" indent="0" algn="just">
              <a:buNone/>
            </a:pPr>
            <a:r>
              <a:rPr lang="en-US" sz="2000" dirty="0">
                <a:latin typeface="Century Gothic" panose="020B0502020202020204" pitchFamily="34" charset="0"/>
              </a:rPr>
              <a:t>There are three elements to any communication:</a:t>
            </a:r>
          </a:p>
          <a:p>
            <a:pPr lvl="1" algn="just"/>
            <a:r>
              <a:rPr lang="en-US" dirty="0">
                <a:latin typeface="Century Gothic" panose="020B0502020202020204" pitchFamily="34" charset="0"/>
              </a:rPr>
              <a:t>There will be a </a:t>
            </a:r>
            <a:r>
              <a:rPr lang="en-US" b="1" dirty="0">
                <a:latin typeface="Century Gothic" panose="020B0502020202020204" pitchFamily="34" charset="0"/>
              </a:rPr>
              <a:t>source </a:t>
            </a:r>
            <a:r>
              <a:rPr lang="en-US" dirty="0">
                <a:latin typeface="Century Gothic" panose="020B0502020202020204" pitchFamily="34" charset="0"/>
              </a:rPr>
              <a:t>(sender).</a:t>
            </a:r>
          </a:p>
          <a:p>
            <a:pPr lvl="1" algn="just"/>
            <a:r>
              <a:rPr lang="en-US" dirty="0">
                <a:latin typeface="Century Gothic" panose="020B0502020202020204" pitchFamily="34" charset="0"/>
              </a:rPr>
              <a:t>There will be a </a:t>
            </a:r>
            <a:r>
              <a:rPr lang="en-US" b="1" dirty="0">
                <a:latin typeface="Century Gothic" panose="020B0502020202020204" pitchFamily="34" charset="0"/>
              </a:rPr>
              <a:t>destination </a:t>
            </a:r>
            <a:r>
              <a:rPr lang="en-US" dirty="0">
                <a:latin typeface="Century Gothic" panose="020B0502020202020204" pitchFamily="34" charset="0"/>
              </a:rPr>
              <a:t>(receiver).</a:t>
            </a:r>
          </a:p>
          <a:p>
            <a:pPr lvl="1" algn="just"/>
            <a:r>
              <a:rPr lang="en-US" dirty="0">
                <a:latin typeface="Century Gothic" panose="020B0502020202020204" pitchFamily="34" charset="0"/>
              </a:rPr>
              <a:t>There will be a </a:t>
            </a:r>
            <a:r>
              <a:rPr lang="en-US" b="1" dirty="0">
                <a:latin typeface="Century Gothic" panose="020B0502020202020204" pitchFamily="34" charset="0"/>
              </a:rPr>
              <a:t>channel</a:t>
            </a:r>
            <a:r>
              <a:rPr lang="en-US" dirty="0">
                <a:latin typeface="Century Gothic" panose="020B0502020202020204" pitchFamily="34" charset="0"/>
              </a:rPr>
              <a:t> (media) that provides for the path of communications to occur.</a:t>
            </a:r>
          </a:p>
          <a:p>
            <a:pPr lvl="1"/>
            <a:endParaRPr lang="en-US" sz="2400" dirty="0">
              <a:effectLst/>
              <a:latin typeface="Century Gothic" panose="020B0502020202020204" pitchFamily="34" charset="0"/>
            </a:endParaRPr>
          </a:p>
        </p:txBody>
      </p:sp>
    </p:spTree>
    <p:extLst>
      <p:ext uri="{BB962C8B-B14F-4D97-AF65-F5344CB8AC3E}">
        <p14:creationId xmlns:p14="http://schemas.microsoft.com/office/powerpoint/2010/main" val="4073534750"/>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857251"/>
            <a:ext cx="4467224" cy="861386"/>
          </a:xfrm>
        </p:spPr>
        <p:txBody>
          <a:bodyPr/>
          <a:lstStyle/>
          <a:p>
            <a:r>
              <a:rPr lang="en-US" altLang="en-US" sz="1600" dirty="0"/>
              <a:t>Data Access</a:t>
            </a:r>
            <a:br>
              <a:rPr lang="en-US" altLang="en-US" dirty="0"/>
            </a:br>
            <a:r>
              <a:rPr lang="en-US" altLang="en-US" dirty="0"/>
              <a:t>Data Link Addresses (Cont.)</a:t>
            </a:r>
            <a:endParaRPr lang="en-CA" altLang="en-US" dirty="0"/>
          </a:p>
        </p:txBody>
      </p:sp>
      <p:sp>
        <p:nvSpPr>
          <p:cNvPr id="13315" name="Content Placeholder 2"/>
          <p:cNvSpPr>
            <a:spLocks noGrp="1"/>
          </p:cNvSpPr>
          <p:nvPr>
            <p:ph idx="1"/>
          </p:nvPr>
        </p:nvSpPr>
        <p:spPr>
          <a:xfrm>
            <a:off x="190500" y="1709113"/>
            <a:ext cx="8248650" cy="1148388"/>
          </a:xfrm>
        </p:spPr>
        <p:txBody>
          <a:bodyPr/>
          <a:lstStyle/>
          <a:p>
            <a:pPr marL="0" indent="0">
              <a:buNone/>
            </a:pPr>
            <a:r>
              <a:rPr lang="en-US" altLang="en-US" sz="1800" dirty="0">
                <a:latin typeface="Century Gothic" panose="020B0502020202020204" pitchFamily="34" charset="0"/>
              </a:rPr>
              <a:t>The MAC addressing for the second hop is:</a:t>
            </a:r>
          </a:p>
          <a:p>
            <a:pPr lvl="1"/>
            <a:r>
              <a:rPr lang="en-US" altLang="en-US" sz="1800" dirty="0">
                <a:latin typeface="Century Gothic" panose="020B0502020202020204" pitchFamily="34" charset="0"/>
              </a:rPr>
              <a:t>Source –  (First Router- exit interface) sends frame</a:t>
            </a:r>
          </a:p>
          <a:p>
            <a:pPr lvl="1"/>
            <a:r>
              <a:rPr lang="en-US" altLang="en-US" sz="1800" dirty="0">
                <a:latin typeface="Century Gothic" panose="020B0502020202020204" pitchFamily="34" charset="0"/>
              </a:rPr>
              <a:t>Destination – (Second Router) receives frame</a:t>
            </a:r>
          </a:p>
        </p:txBody>
      </p:sp>
      <p:pic>
        <p:nvPicPr>
          <p:cNvPr id="2051"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14345" y="2857501"/>
            <a:ext cx="8015288" cy="3602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BED04707-B9E4-4B77-9F1C-AE0F77C3F9A9}"/>
                  </a:ext>
                </a:extLst>
              </p14:cNvPr>
              <p14:cNvContentPartPr/>
              <p14:nvPr/>
            </p14:nvContentPartPr>
            <p14:xfrm>
              <a:off x="1826280" y="3165120"/>
              <a:ext cx="6291000" cy="1397520"/>
            </p14:xfrm>
          </p:contentPart>
        </mc:Choice>
        <mc:Fallback xmlns="">
          <p:pic>
            <p:nvPicPr>
              <p:cNvPr id="2" name="Ink 1">
                <a:extLst>
                  <a:ext uri="{FF2B5EF4-FFF2-40B4-BE49-F238E27FC236}">
                    <a16:creationId xmlns:a16="http://schemas.microsoft.com/office/drawing/2014/main" id="{BED04707-B9E4-4B77-9F1C-AE0F77C3F9A9}"/>
                  </a:ext>
                </a:extLst>
              </p:cNvPr>
              <p:cNvPicPr/>
              <p:nvPr/>
            </p:nvPicPr>
            <p:blipFill>
              <a:blip r:embed="rId5"/>
              <a:stretch>
                <a:fillRect/>
              </a:stretch>
            </p:blipFill>
            <p:spPr>
              <a:xfrm>
                <a:off x="1346040" y="3112920"/>
                <a:ext cx="6780600" cy="3640680"/>
              </a:xfrm>
              <a:prstGeom prst="rect">
                <a:avLst/>
              </a:prstGeom>
            </p:spPr>
          </p:pic>
        </mc:Fallback>
      </mc:AlternateContent>
    </p:spTree>
    <p:extLst>
      <p:ext uri="{BB962C8B-B14F-4D97-AF65-F5344CB8AC3E}">
        <p14:creationId xmlns:p14="http://schemas.microsoft.com/office/powerpoint/2010/main" val="4130880761"/>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857251"/>
            <a:ext cx="4267199" cy="861386"/>
          </a:xfrm>
        </p:spPr>
        <p:txBody>
          <a:bodyPr/>
          <a:lstStyle/>
          <a:p>
            <a:r>
              <a:rPr lang="en-US" altLang="en-US" sz="1600" dirty="0"/>
              <a:t>Data Access</a:t>
            </a:r>
            <a:br>
              <a:rPr lang="en-US" altLang="en-US" dirty="0"/>
            </a:br>
            <a:r>
              <a:rPr lang="en-US" altLang="en-US" dirty="0"/>
              <a:t>Data Link Addresses (Cont.)</a:t>
            </a:r>
            <a:endParaRPr lang="en-CA" altLang="en-US" dirty="0"/>
          </a:p>
        </p:txBody>
      </p:sp>
      <p:sp>
        <p:nvSpPr>
          <p:cNvPr id="13315" name="Content Placeholder 2"/>
          <p:cNvSpPr>
            <a:spLocks noGrp="1"/>
          </p:cNvSpPr>
          <p:nvPr>
            <p:ph idx="1"/>
          </p:nvPr>
        </p:nvSpPr>
        <p:spPr>
          <a:xfrm>
            <a:off x="180976" y="1699588"/>
            <a:ext cx="7791449" cy="1205538"/>
          </a:xfrm>
        </p:spPr>
        <p:txBody>
          <a:bodyPr/>
          <a:lstStyle/>
          <a:p>
            <a:pPr marL="0" indent="0" algn="just">
              <a:buNone/>
            </a:pPr>
            <a:r>
              <a:rPr lang="en-US" altLang="en-US" sz="1800" dirty="0">
                <a:latin typeface="Century Gothic" panose="020B0502020202020204" pitchFamily="34" charset="0"/>
              </a:rPr>
              <a:t>The MAC addressing for the last segment is:</a:t>
            </a:r>
          </a:p>
          <a:p>
            <a:pPr lvl="1" algn="just"/>
            <a:r>
              <a:rPr lang="en-US" altLang="en-US" sz="1800" dirty="0">
                <a:latin typeface="Century Gothic" panose="020B0502020202020204" pitchFamily="34" charset="0"/>
              </a:rPr>
              <a:t>Source –  (Second Router- exit interface) sends frame</a:t>
            </a:r>
          </a:p>
          <a:p>
            <a:pPr lvl="1" algn="just"/>
            <a:r>
              <a:rPr lang="en-US" altLang="en-US" sz="1800" dirty="0">
                <a:latin typeface="Century Gothic" panose="020B0502020202020204" pitchFamily="34" charset="0"/>
              </a:rPr>
              <a:t>Destination – (Web Server NIC) receives frame</a:t>
            </a:r>
          </a:p>
        </p:txBody>
      </p:sp>
      <p:pic>
        <p:nvPicPr>
          <p:cNvPr id="2052"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69195" y="2905126"/>
            <a:ext cx="7703459" cy="33921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3459132"/>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00026" y="381065"/>
            <a:ext cx="6243637" cy="861386"/>
          </a:xfrm>
        </p:spPr>
        <p:txBody>
          <a:bodyPr/>
          <a:lstStyle/>
          <a:p>
            <a:r>
              <a:rPr lang="en-US" altLang="en-US" sz="1600" dirty="0"/>
              <a:t>Data Access</a:t>
            </a:r>
            <a:br>
              <a:rPr lang="en-US" altLang="en-US" dirty="0"/>
            </a:br>
            <a:r>
              <a:rPr lang="en-US" altLang="en-US" dirty="0"/>
              <a:t>Data Link Addresses (Cont.)</a:t>
            </a:r>
            <a:endParaRPr lang="en-CA" altLang="en-US" dirty="0"/>
          </a:p>
        </p:txBody>
      </p:sp>
      <p:sp>
        <p:nvSpPr>
          <p:cNvPr id="13315" name="Content Placeholder 2"/>
          <p:cNvSpPr>
            <a:spLocks noGrp="1"/>
          </p:cNvSpPr>
          <p:nvPr>
            <p:ph idx="1"/>
          </p:nvPr>
        </p:nvSpPr>
        <p:spPr>
          <a:xfrm>
            <a:off x="200026" y="1511018"/>
            <a:ext cx="8620125" cy="1205538"/>
          </a:xfrm>
        </p:spPr>
        <p:txBody>
          <a:bodyPr/>
          <a:lstStyle/>
          <a:p>
            <a:pPr algn="just">
              <a:buFont typeface="Arial" panose="020B0604020202020204" pitchFamily="34" charset="0"/>
              <a:buChar char="•"/>
            </a:pPr>
            <a:r>
              <a:rPr lang="en-US" altLang="en-US" sz="1800" dirty="0">
                <a:latin typeface="Century Gothic" panose="020B0502020202020204" pitchFamily="34" charset="0"/>
              </a:rPr>
              <a:t>Notice that the packet is not modified, but the frame is changed, therefore the L3 IP addressing does not change from segment to segment like the L2 MAC addressing.</a:t>
            </a:r>
          </a:p>
          <a:p>
            <a:pPr algn="just">
              <a:buFont typeface="Arial" panose="020B0604020202020204" pitchFamily="34" charset="0"/>
              <a:buChar char="•"/>
            </a:pPr>
            <a:r>
              <a:rPr lang="en-US" altLang="en-US" sz="1800" dirty="0">
                <a:latin typeface="Century Gothic" panose="020B0502020202020204" pitchFamily="34" charset="0"/>
              </a:rPr>
              <a:t>The L3 addressing remains the same since it is global and the ultimate destination is still the Web Server.</a:t>
            </a:r>
          </a:p>
        </p:txBody>
      </p:sp>
      <p:pic>
        <p:nvPicPr>
          <p:cNvPr id="2052"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47551" y="3253691"/>
            <a:ext cx="7267947" cy="3172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1982662"/>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3.7 Data Access</a:t>
            </a:r>
            <a:endParaRPr lang="en-US" altLang="en-US" sz="5400" dirty="0"/>
          </a:p>
        </p:txBody>
      </p:sp>
    </p:spTree>
    <p:custDataLst>
      <p:tags r:id="rId1"/>
    </p:custDataLst>
    <p:extLst>
      <p:ext uri="{BB962C8B-B14F-4D97-AF65-F5344CB8AC3E}">
        <p14:creationId xmlns:p14="http://schemas.microsoft.com/office/powerpoint/2010/main" val="2721950550"/>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Protocols and Models Overview</a:t>
            </a:r>
          </a:p>
        </p:txBody>
      </p:sp>
      <p:sp>
        <p:nvSpPr>
          <p:cNvPr id="3" name="Content Placeholder 2"/>
          <p:cNvSpPr>
            <a:spLocks noGrp="1"/>
          </p:cNvSpPr>
          <p:nvPr>
            <p:ph idx="1"/>
          </p:nvPr>
        </p:nvSpPr>
        <p:spPr>
          <a:xfrm>
            <a:off x="213107" y="1232592"/>
            <a:ext cx="8733677" cy="4926405"/>
          </a:xfrm>
        </p:spPr>
        <p:txBody>
          <a:bodyPr/>
          <a:lstStyle/>
          <a:p>
            <a:endParaRPr lang="en-US" dirty="0">
              <a:latin typeface="Century Gothic" panose="020B0502020202020204" pitchFamily="34" charset="0"/>
              <a:hlinkClick r:id="rId2"/>
            </a:endParaRPr>
          </a:p>
          <a:p>
            <a:endParaRPr lang="en-US" dirty="0">
              <a:latin typeface="Century Gothic" panose="020B0502020202020204" pitchFamily="34" charset="0"/>
              <a:hlinkClick r:id="rId2"/>
            </a:endParaRPr>
          </a:p>
          <a:p>
            <a:pPr marL="0" indent="0">
              <a:buNone/>
            </a:pPr>
            <a:r>
              <a:rPr lang="en-US" b="1" dirty="0">
                <a:latin typeface="Century Gothic" panose="020B0502020202020204" pitchFamily="34" charset="0"/>
              </a:rPr>
              <a:t>***Please visit the link below for better understanding:</a:t>
            </a:r>
          </a:p>
          <a:p>
            <a:pPr marL="0" indent="0">
              <a:buNone/>
            </a:pPr>
            <a:r>
              <a:rPr lang="en-US" dirty="0">
                <a:latin typeface="Century Gothic" panose="020B0502020202020204" pitchFamily="34" charset="0"/>
              </a:rPr>
              <a:t>https://www.youtube.com/watch?v=xaKvGnnuYmk</a:t>
            </a:r>
          </a:p>
          <a:p>
            <a:pPr marL="0" indent="0">
              <a:buNone/>
            </a:pPr>
            <a:endParaRPr lang="en-US" dirty="0">
              <a:latin typeface="Century Gothic" panose="020B0502020202020204" pitchFamily="34" charset="0"/>
            </a:endParaRPr>
          </a:p>
        </p:txBody>
      </p:sp>
    </p:spTree>
    <p:extLst>
      <p:ext uri="{BB962C8B-B14F-4D97-AF65-F5344CB8AC3E}">
        <p14:creationId xmlns:p14="http://schemas.microsoft.com/office/powerpoint/2010/main" val="178894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109" y="1799771"/>
            <a:ext cx="8733677" cy="4666136"/>
          </a:xfrm>
        </p:spPr>
        <p:txBody>
          <a:bodyPr/>
          <a:lstStyle/>
          <a:p>
            <a:pPr algn="just"/>
            <a:r>
              <a:rPr lang="en-US" sz="2000" dirty="0">
                <a:latin typeface="Century Gothic" panose="020B0502020202020204" pitchFamily="34" charset="0"/>
              </a:rPr>
              <a:t>Refer to Quiz - Chapter 3 in Cisco Networking Academy platform</a:t>
            </a:r>
          </a:p>
        </p:txBody>
      </p:sp>
      <p:sp>
        <p:nvSpPr>
          <p:cNvPr id="5" name="Title 1"/>
          <p:cNvSpPr>
            <a:spLocks noGrp="1"/>
          </p:cNvSpPr>
          <p:nvPr>
            <p:ph type="title"/>
          </p:nvPr>
        </p:nvSpPr>
        <p:spPr/>
        <p:txBody>
          <a:bodyPr/>
          <a:lstStyle/>
          <a:p>
            <a:pPr algn="ctr"/>
            <a:r>
              <a:rPr lang="en-US" altLang="en-US" b="1" u="sng" dirty="0">
                <a:solidFill>
                  <a:schemeClr val="bg2"/>
                </a:solidFill>
              </a:rPr>
              <a:t>Quick Review Question</a:t>
            </a:r>
          </a:p>
        </p:txBody>
      </p:sp>
    </p:spTree>
    <p:extLst>
      <p:ext uri="{BB962C8B-B14F-4D97-AF65-F5344CB8AC3E}">
        <p14:creationId xmlns:p14="http://schemas.microsoft.com/office/powerpoint/2010/main" val="962975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pPr algn="just"/>
            <a:r>
              <a:rPr lang="en-US" sz="2000" dirty="0">
                <a:latin typeface="Century Gothic" panose="020B0502020202020204" pitchFamily="34" charset="0"/>
              </a:rPr>
              <a:t>Explain how rules are used to facilitate communication.</a:t>
            </a:r>
          </a:p>
          <a:p>
            <a:pPr algn="just"/>
            <a:r>
              <a:rPr lang="en-US" sz="2000" dirty="0">
                <a:latin typeface="Century Gothic" panose="020B0502020202020204" pitchFamily="34" charset="0"/>
              </a:rPr>
              <a:t>Explain the role of protocols and standards organizations in facilitating interoperability in network communications.</a:t>
            </a:r>
          </a:p>
          <a:p>
            <a:pPr algn="just"/>
            <a:r>
              <a:rPr lang="en-US" sz="2000" dirty="0">
                <a:latin typeface="Century Gothic" panose="020B0502020202020204" pitchFamily="34" charset="0"/>
              </a:rPr>
              <a:t>Explain how devices on a LAN access resources in a small to medium-sized business network. </a:t>
            </a:r>
          </a:p>
          <a:p>
            <a:endParaRPr lang="en-US" dirty="0"/>
          </a:p>
        </p:txBody>
      </p:sp>
      <p:sp>
        <p:nvSpPr>
          <p:cNvPr id="5" name="Text Box 2"/>
          <p:cNvSpPr txBox="1">
            <a:spLocks noChangeArrowheads="1"/>
          </p:cNvSpPr>
          <p:nvPr/>
        </p:nvSpPr>
        <p:spPr bwMode="auto">
          <a:xfrm>
            <a:off x="1571751" y="744992"/>
            <a:ext cx="6016391"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sz="2800" b="1" u="sng" dirty="0">
                <a:latin typeface="Century Gothic" panose="020B0502020202020204" pitchFamily="34" charset="0"/>
                <a:ea typeface="新細明體" pitchFamily="18" charset="-120"/>
              </a:rPr>
              <a:t>Summary of Main Teaching Points</a:t>
            </a:r>
            <a:endParaRPr lang="en-US" altLang="zh-TW" sz="2800" u="sng" dirty="0">
              <a:latin typeface="Century Gothic" panose="020B0502020202020204" pitchFamily="34" charset="0"/>
              <a:ea typeface="新細明體" pitchFamily="18" charset="-120"/>
            </a:endParaRPr>
          </a:p>
        </p:txBody>
      </p:sp>
    </p:spTree>
    <p:extLst>
      <p:ext uri="{BB962C8B-B14F-4D97-AF65-F5344CB8AC3E}">
        <p14:creationId xmlns:p14="http://schemas.microsoft.com/office/powerpoint/2010/main" val="12036470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Grp="1" noChangeArrowheads="1"/>
          </p:cNvSpPr>
          <p:nvPr>
            <p:ph type="title"/>
          </p:nvPr>
        </p:nvSpPr>
        <p:spPr bwMode="auto">
          <a:xfrm>
            <a:off x="1729081" y="846381"/>
            <a:ext cx="5967119" cy="52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TW" b="1" u="sng" dirty="0">
                <a:latin typeface="Century Gothic" panose="020B0502020202020204" pitchFamily="34" charset="0"/>
                <a:ea typeface="新細明體" pitchFamily="18" charset="-120"/>
              </a:rPr>
              <a:t>Question and Answer Session</a:t>
            </a:r>
            <a:endParaRPr lang="en-US" altLang="zh-TW" u="sng" dirty="0">
              <a:latin typeface="Century Gothic" panose="020B0502020202020204" pitchFamily="34" charset="0"/>
              <a:ea typeface="新細明體" pitchFamily="18" charset="-120"/>
            </a:endParaRPr>
          </a:p>
        </p:txBody>
      </p:sp>
      <p:sp>
        <p:nvSpPr>
          <p:cNvPr id="7" name="Text Box 2"/>
          <p:cNvSpPr txBox="1">
            <a:spLocks noChangeArrowheads="1"/>
          </p:cNvSpPr>
          <p:nvPr/>
        </p:nvSpPr>
        <p:spPr bwMode="auto">
          <a:xfrm>
            <a:off x="2097315" y="2692400"/>
            <a:ext cx="4968875"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TW" sz="9600" dirty="0">
                <a:ea typeface="新細明體" pitchFamily="18" charset="-120"/>
              </a:rPr>
              <a:t>Q &amp; A</a:t>
            </a:r>
          </a:p>
        </p:txBody>
      </p:sp>
    </p:spTree>
    <p:extLst>
      <p:ext uri="{BB962C8B-B14F-4D97-AF65-F5344CB8AC3E}">
        <p14:creationId xmlns:p14="http://schemas.microsoft.com/office/powerpoint/2010/main" val="1026320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Century Gothic" panose="020B0502020202020204" pitchFamily="34" charset="0"/>
              </a:rPr>
              <a:t>Network Access – Physical Layer</a:t>
            </a:r>
          </a:p>
        </p:txBody>
      </p:sp>
      <p:sp>
        <p:nvSpPr>
          <p:cNvPr id="5" name="Text Box 3"/>
          <p:cNvSpPr txBox="1">
            <a:spLocks noGrp="1" noChangeArrowheads="1"/>
          </p:cNvSpPr>
          <p:nvPr>
            <p:ph type="title"/>
          </p:nvPr>
        </p:nvSpPr>
        <p:spPr bwMode="auto">
          <a:xfrm>
            <a:off x="2001791" y="671748"/>
            <a:ext cx="4764867" cy="52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b="1" u="sng" dirty="0">
                <a:solidFill>
                  <a:srgbClr val="003366"/>
                </a:solidFill>
              </a:rPr>
              <a:t>What we will cover next</a:t>
            </a:r>
            <a:endParaRPr lang="en-US" altLang="en-US" u="sng" dirty="0">
              <a:solidFill>
                <a:srgbClr val="003366"/>
              </a:solidFill>
            </a:endParaRPr>
          </a:p>
        </p:txBody>
      </p:sp>
    </p:spTree>
    <p:extLst>
      <p:ext uri="{BB962C8B-B14F-4D97-AF65-F5344CB8AC3E}">
        <p14:creationId xmlns:p14="http://schemas.microsoft.com/office/powerpoint/2010/main" val="37772047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ctr"/>
          <a:lstStyle/>
          <a:p>
            <a:endParaRPr lang="en-US"/>
          </a:p>
        </p:txBody>
      </p:sp>
      <p:pic>
        <p:nvPicPr>
          <p:cNvPr id="121858" name="Picture 3" descr="CNA_largo-onwhite"/>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7036819"/>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The Rules</a:t>
            </a:r>
            <a:br>
              <a:rPr lang="en-US" altLang="en-US" dirty="0"/>
            </a:br>
            <a:r>
              <a:rPr lang="en-US" altLang="en-US" dirty="0"/>
              <a:t>Communications Protocols</a:t>
            </a:r>
          </a:p>
        </p:txBody>
      </p:sp>
      <p:sp>
        <p:nvSpPr>
          <p:cNvPr id="8195" name="Rectangle 6"/>
          <p:cNvSpPr>
            <a:spLocks noGrp="1" noChangeArrowheads="1"/>
          </p:cNvSpPr>
          <p:nvPr>
            <p:ph idx="1"/>
          </p:nvPr>
        </p:nvSpPr>
        <p:spPr>
          <a:xfrm>
            <a:off x="112739" y="1232592"/>
            <a:ext cx="8853286" cy="1267235"/>
          </a:xfrm>
        </p:spPr>
        <p:txBody>
          <a:bodyPr/>
          <a:lstStyle/>
          <a:p>
            <a:pPr algn="just">
              <a:buFont typeface="Arial" panose="020B0604020202020204" pitchFamily="34" charset="0"/>
              <a:buChar char="•"/>
            </a:pPr>
            <a:r>
              <a:rPr lang="en-US" sz="2000" dirty="0">
                <a:latin typeface="Century Gothic" panose="020B0502020202020204" pitchFamily="34" charset="0"/>
              </a:rPr>
              <a:t>All communications are governed by protocols.</a:t>
            </a:r>
          </a:p>
          <a:p>
            <a:pPr algn="just">
              <a:buFont typeface="Arial" panose="020B0604020202020204" pitchFamily="34" charset="0"/>
              <a:buChar char="•"/>
            </a:pPr>
            <a:r>
              <a:rPr lang="en-US" sz="2000" dirty="0">
                <a:latin typeface="Century Gothic" panose="020B0502020202020204" pitchFamily="34" charset="0"/>
              </a:rPr>
              <a:t>Protocols are the rules that communications will follow.</a:t>
            </a:r>
          </a:p>
          <a:p>
            <a:pPr algn="just">
              <a:buFont typeface="Arial" panose="020B0604020202020204" pitchFamily="34" charset="0"/>
              <a:buChar char="•"/>
            </a:pPr>
            <a:r>
              <a:rPr lang="en-US" sz="2000" dirty="0">
                <a:latin typeface="Century Gothic" panose="020B0502020202020204" pitchFamily="34" charset="0"/>
              </a:rPr>
              <a:t>These rules will vary depending on the protocol.</a:t>
            </a:r>
          </a:p>
        </p:txBody>
      </p:sp>
      <p:pic>
        <p:nvPicPr>
          <p:cNvPr id="205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3868" y="2609683"/>
            <a:ext cx="4875810" cy="300360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065186" y="3338027"/>
            <a:ext cx="4900839" cy="27541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94814256"/>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9" descr="Cisco_WHT_Logo.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619375"/>
            <a:ext cx="24003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70"/>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nchor="ctr"/>
          <a:lstStyle/>
          <a:p>
            <a:pPr algn="ctr" eaLnBrk="0" hangingPunct="0">
              <a:lnSpc>
                <a:spcPct val="90000"/>
              </a:lnSpc>
            </a:pPr>
            <a:endParaRPr lang="en-US" b="0"/>
          </a:p>
        </p:txBody>
      </p:sp>
    </p:spTree>
    <p:extLst>
      <p:ext uri="{BB962C8B-B14F-4D97-AF65-F5344CB8AC3E}">
        <p14:creationId xmlns:p14="http://schemas.microsoft.com/office/powerpoint/2010/main" val="725382621"/>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The Rules</a:t>
            </a:r>
            <a:br>
              <a:rPr lang="en-US" altLang="en-US" dirty="0"/>
            </a:br>
            <a:r>
              <a:rPr lang="en-US" altLang="en-US" dirty="0"/>
              <a:t>Rule Establishment</a:t>
            </a:r>
          </a:p>
        </p:txBody>
      </p:sp>
      <p:sp>
        <p:nvSpPr>
          <p:cNvPr id="8195" name="Rectangle 6"/>
          <p:cNvSpPr>
            <a:spLocks noGrp="1" noChangeArrowheads="1"/>
          </p:cNvSpPr>
          <p:nvPr>
            <p:ph idx="1"/>
          </p:nvPr>
        </p:nvSpPr>
        <p:spPr>
          <a:xfrm>
            <a:off x="112739" y="1387243"/>
            <a:ext cx="8853286" cy="1339934"/>
          </a:xfrm>
        </p:spPr>
        <p:txBody>
          <a:bodyPr/>
          <a:lstStyle/>
          <a:p>
            <a:pPr algn="just">
              <a:buFont typeface="Arial" panose="020B0604020202020204" pitchFamily="34" charset="0"/>
              <a:buChar char="•"/>
            </a:pPr>
            <a:r>
              <a:rPr lang="en-US" sz="2000" dirty="0">
                <a:latin typeface="Century Gothic" panose="020B0502020202020204" pitchFamily="34" charset="0"/>
              </a:rPr>
              <a:t>Individuals must use established rules or agreements to govern the conversation.</a:t>
            </a:r>
          </a:p>
          <a:p>
            <a:pPr algn="just">
              <a:buFont typeface="Arial" panose="020B0604020202020204" pitchFamily="34" charset="0"/>
              <a:buChar char="•"/>
            </a:pPr>
            <a:r>
              <a:rPr lang="en-US" sz="2000" dirty="0">
                <a:latin typeface="Century Gothic" panose="020B0502020202020204" pitchFamily="34" charset="0"/>
              </a:rPr>
              <a:t>The first message is difficult to read because it is not formatted properly. The second shows the message properly formatted</a:t>
            </a:r>
          </a:p>
        </p:txBody>
      </p:sp>
      <p:pic>
        <p:nvPicPr>
          <p:cNvPr id="3074"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3867" y="2881828"/>
            <a:ext cx="8772157" cy="1622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12739" y="4616544"/>
            <a:ext cx="8950758" cy="1692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968739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The Rules</a:t>
            </a:r>
            <a:br>
              <a:rPr lang="en-US" altLang="en-US" dirty="0"/>
            </a:br>
            <a:r>
              <a:rPr lang="en-US" altLang="en-US" dirty="0"/>
              <a:t>Rule Establishment (Cont.)</a:t>
            </a:r>
          </a:p>
        </p:txBody>
      </p:sp>
      <p:sp>
        <p:nvSpPr>
          <p:cNvPr id="8195" name="Rectangle 6"/>
          <p:cNvSpPr>
            <a:spLocks noGrp="1" noChangeArrowheads="1"/>
          </p:cNvSpPr>
          <p:nvPr>
            <p:ph idx="1"/>
          </p:nvPr>
        </p:nvSpPr>
        <p:spPr>
          <a:xfrm>
            <a:off x="100858" y="1715696"/>
            <a:ext cx="8853286" cy="1827604"/>
          </a:xfrm>
        </p:spPr>
        <p:txBody>
          <a:bodyPr/>
          <a:lstStyle/>
          <a:p>
            <a:pPr marL="0" indent="0" algn="just">
              <a:buNone/>
            </a:pPr>
            <a:r>
              <a:rPr lang="en-US" sz="2000" dirty="0">
                <a:latin typeface="Century Gothic" panose="020B0502020202020204" pitchFamily="34" charset="0"/>
              </a:rPr>
              <a:t>Protocols must account for the following requirements:</a:t>
            </a:r>
          </a:p>
          <a:p>
            <a:pPr lvl="1" algn="just"/>
            <a:r>
              <a:rPr lang="en-US" dirty="0">
                <a:latin typeface="Century Gothic" panose="020B0502020202020204" pitchFamily="34" charset="0"/>
              </a:rPr>
              <a:t>An </a:t>
            </a:r>
            <a:r>
              <a:rPr lang="en-US" b="1" dirty="0">
                <a:latin typeface="Century Gothic" panose="020B0502020202020204" pitchFamily="34" charset="0"/>
              </a:rPr>
              <a:t>identified sender </a:t>
            </a:r>
            <a:r>
              <a:rPr lang="en-US" dirty="0">
                <a:latin typeface="Century Gothic" panose="020B0502020202020204" pitchFamily="34" charset="0"/>
              </a:rPr>
              <a:t>and </a:t>
            </a:r>
            <a:r>
              <a:rPr lang="en-US" b="1" dirty="0">
                <a:latin typeface="Century Gothic" panose="020B0502020202020204" pitchFamily="34" charset="0"/>
              </a:rPr>
              <a:t>receiver</a:t>
            </a:r>
          </a:p>
          <a:p>
            <a:pPr lvl="1" algn="just"/>
            <a:r>
              <a:rPr lang="en-US" b="1" dirty="0">
                <a:latin typeface="Century Gothic" panose="020B0502020202020204" pitchFamily="34" charset="0"/>
              </a:rPr>
              <a:t>Common language </a:t>
            </a:r>
            <a:r>
              <a:rPr lang="en-US" dirty="0">
                <a:latin typeface="Century Gothic" panose="020B0502020202020204" pitchFamily="34" charset="0"/>
              </a:rPr>
              <a:t>and grammar</a:t>
            </a:r>
          </a:p>
          <a:p>
            <a:pPr lvl="1" algn="just"/>
            <a:r>
              <a:rPr lang="en-US" b="1" dirty="0">
                <a:latin typeface="Century Gothic" panose="020B0502020202020204" pitchFamily="34" charset="0"/>
              </a:rPr>
              <a:t>Speed</a:t>
            </a:r>
            <a:r>
              <a:rPr lang="en-US" dirty="0">
                <a:latin typeface="Century Gothic" panose="020B0502020202020204" pitchFamily="34" charset="0"/>
              </a:rPr>
              <a:t> and </a:t>
            </a:r>
            <a:r>
              <a:rPr lang="en-US" b="1" dirty="0">
                <a:latin typeface="Century Gothic" panose="020B0502020202020204" pitchFamily="34" charset="0"/>
              </a:rPr>
              <a:t>timing of delivery</a:t>
            </a:r>
          </a:p>
          <a:p>
            <a:pPr lvl="1" algn="just"/>
            <a:r>
              <a:rPr lang="en-US" dirty="0">
                <a:latin typeface="Century Gothic" panose="020B0502020202020204" pitchFamily="34" charset="0"/>
              </a:rPr>
              <a:t>Confirmation or </a:t>
            </a:r>
            <a:r>
              <a:rPr lang="en-US" b="1" dirty="0">
                <a:latin typeface="Century Gothic" panose="020B0502020202020204" pitchFamily="34" charset="0"/>
              </a:rPr>
              <a:t>acknowledgment </a:t>
            </a:r>
            <a:r>
              <a:rPr lang="en-US" dirty="0">
                <a:latin typeface="Century Gothic" panose="020B0502020202020204" pitchFamily="34" charset="0"/>
              </a:rPr>
              <a:t>requirements</a:t>
            </a:r>
          </a:p>
          <a:p>
            <a:pPr lvl="1"/>
            <a:endParaRPr lang="en-US" sz="2400" dirty="0">
              <a:latin typeface="Century Gothic" panose="020B0502020202020204" pitchFamily="34" charset="0"/>
            </a:endParaRPr>
          </a:p>
        </p:txBody>
      </p:sp>
    </p:spTree>
    <p:extLst>
      <p:ext uri="{BB962C8B-B14F-4D97-AF65-F5344CB8AC3E}">
        <p14:creationId xmlns:p14="http://schemas.microsoft.com/office/powerpoint/2010/main" val="731169873"/>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6D819517321244184198FCFAB842BC7" ma:contentTypeVersion="2" ma:contentTypeDescription="Create a new document." ma:contentTypeScope="" ma:versionID="7183044b46c852002003ca7d8fa126e2">
  <xsd:schema xmlns:xsd="http://www.w3.org/2001/XMLSchema" xmlns:xs="http://www.w3.org/2001/XMLSchema" xmlns:p="http://schemas.microsoft.com/office/2006/metadata/properties" xmlns:ns2="4d007345-75e0-43f1-971e-037a41bc0b74" targetNamespace="http://schemas.microsoft.com/office/2006/metadata/properties" ma:root="true" ma:fieldsID="e834d1fd24cf36ba3cc596628463c69b" ns2:_="">
    <xsd:import namespace="4d007345-75e0-43f1-971e-037a41bc0b7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007345-75e0-43f1-971e-037a41bc0b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19ECC3-D364-4D43-A2ED-368A0995A31A}">
  <ds:schemaRefs>
    <ds:schemaRef ds:uri="http://schemas.microsoft.com/sharepoint/v3/contenttype/forms"/>
  </ds:schemaRefs>
</ds:datastoreItem>
</file>

<file path=customXml/itemProps2.xml><?xml version="1.0" encoding="utf-8"?>
<ds:datastoreItem xmlns:ds="http://schemas.openxmlformats.org/officeDocument/2006/customXml" ds:itemID="{374EA9C6-2643-440E-84CA-4EE71D4901F8}">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16869E7-735A-4282-8B9E-6CB32B7F94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007345-75e0-43f1-971e-037a41bc0b7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29317</TotalTime>
  <Pages>28</Pages>
  <Words>4429</Words>
  <Application>Microsoft Office PowerPoint</Application>
  <PresentationFormat>On-screen Show (4:3)</PresentationFormat>
  <Paragraphs>610</Paragraphs>
  <Slides>70</Slides>
  <Notes>61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70</vt:i4>
      </vt:variant>
    </vt:vector>
  </HeadingPairs>
  <TitlesOfParts>
    <vt:vector size="78" baseType="lpstr">
      <vt:lpstr>Arial</vt:lpstr>
      <vt:lpstr>Century Gothic</vt:lpstr>
      <vt:lpstr>Courier New</vt:lpstr>
      <vt:lpstr>Montserrat</vt:lpstr>
      <vt:lpstr>PT Sans</vt:lpstr>
      <vt:lpstr>Wingdings</vt:lpstr>
      <vt:lpstr>1_UCTI-Template-foundation-level</vt:lpstr>
      <vt:lpstr>NetAcad-4F_PPT-WHT_060408</vt:lpstr>
      <vt:lpstr>PowerPoint Presentation</vt:lpstr>
      <vt:lpstr>Topic &amp; Structure of The Lesson</vt:lpstr>
      <vt:lpstr>Learning Outcomes</vt:lpstr>
      <vt:lpstr>Key Terms You Must Be Able To Use</vt:lpstr>
      <vt:lpstr>3.1 The Rules of Communication</vt:lpstr>
      <vt:lpstr>The Rules Communications Fundamentals</vt:lpstr>
      <vt:lpstr>The Rules Communications Protocols</vt:lpstr>
      <vt:lpstr>The Rules Rule Establishment</vt:lpstr>
      <vt:lpstr>The Rules Rule Establishment (Cont.)</vt:lpstr>
      <vt:lpstr>The Rules Network Protocol Requirements</vt:lpstr>
      <vt:lpstr>The Rules Message Encoding</vt:lpstr>
      <vt:lpstr>The Rules Message Formatting and Encapsulation</vt:lpstr>
      <vt:lpstr>The Rules Message Size</vt:lpstr>
      <vt:lpstr>The Rules Message Timing</vt:lpstr>
      <vt:lpstr>The Rules Message Delivery Options</vt:lpstr>
      <vt:lpstr>The Rules A Note About the Node Icon</vt:lpstr>
      <vt:lpstr>Check your understanding – 3.1 The Rules of Communication</vt:lpstr>
      <vt:lpstr>3.2 Protocols </vt:lpstr>
      <vt:lpstr>Protocols Network Protocol Overview</vt:lpstr>
      <vt:lpstr>Protocols Network Protocol Functions</vt:lpstr>
      <vt:lpstr>Protocols Protocol Interaction</vt:lpstr>
      <vt:lpstr>Check your understanding – 3.2 Protocols</vt:lpstr>
      <vt:lpstr>3.3 Protocol Suites</vt:lpstr>
      <vt:lpstr>Protocol Suites Network Protocol Suites</vt:lpstr>
      <vt:lpstr>Protocol Suites Evolution of Protocol Suites</vt:lpstr>
      <vt:lpstr>Protocol Suites TCP/IP Protocol Example</vt:lpstr>
      <vt:lpstr>Protocol Suites TCP/IP Protocol Suite</vt:lpstr>
      <vt:lpstr>Protocol Suites TCP/IP Communication Process</vt:lpstr>
      <vt:lpstr>Check your understanding – 3.3 Protocol Suites</vt:lpstr>
      <vt:lpstr>3.4 Standards Organizations</vt:lpstr>
      <vt:lpstr>Standards Organizations Open Standards</vt:lpstr>
      <vt:lpstr>Standards Organizations Internet Standards</vt:lpstr>
      <vt:lpstr>Standards Organizations Internet Standards (Cont.)</vt:lpstr>
      <vt:lpstr>Standards Organizations Electronic and Communications Standards</vt:lpstr>
      <vt:lpstr>Check your understanding – 3.4 Standards and Organisation</vt:lpstr>
      <vt:lpstr>3.5 Reference Models</vt:lpstr>
      <vt:lpstr>Reference Models The Benefits of Using a Layered Model</vt:lpstr>
      <vt:lpstr>Reference Models The Benefits of Using a Layered Model (Cont.)</vt:lpstr>
      <vt:lpstr>Reference Models The OSI Reference Model</vt:lpstr>
      <vt:lpstr>Reference Models The TCP/IP Reference Model</vt:lpstr>
      <vt:lpstr>Reference Models OSI and TCP/IP Model Comparison</vt:lpstr>
      <vt:lpstr>3.6 Data Encapsulation</vt:lpstr>
      <vt:lpstr>Data Encapsulation Segmenting Messages</vt:lpstr>
      <vt:lpstr>Data Encapsulation Sequencing</vt:lpstr>
      <vt:lpstr>Data Encapsulation Protocol Data Units</vt:lpstr>
      <vt:lpstr>Data Encapsulation Encapsulation Example</vt:lpstr>
      <vt:lpstr>Data Encapsulation De-encapsulation Example</vt:lpstr>
      <vt:lpstr>Check your understanding – 3.6 Data Encapsulation</vt:lpstr>
      <vt:lpstr>3.7 Data Access</vt:lpstr>
      <vt:lpstr>Data Access Addresses</vt:lpstr>
      <vt:lpstr>Data Access Layer 3 Logical Address</vt:lpstr>
      <vt:lpstr>Data Access Layer 3 Logical Address (Cont.)</vt:lpstr>
      <vt:lpstr>Data Access Devices on the Same Network</vt:lpstr>
      <vt:lpstr>Data Access Role of the Data Link Layer Addresses: Same IP Network</vt:lpstr>
      <vt:lpstr>Data Access Devices on a Remote Network</vt:lpstr>
      <vt:lpstr>Data Access Role of the Network Layer Addresses</vt:lpstr>
      <vt:lpstr>Data Access Role of the Data Link Layer Addresses: Different IP Networks</vt:lpstr>
      <vt:lpstr>Data Access Role of the Data Link Layer Addresses: Different IP Networks (Cont.)</vt:lpstr>
      <vt:lpstr>Data Access Data Link Addresses</vt:lpstr>
      <vt:lpstr>Data Access Data Link Addresses (Cont.)</vt:lpstr>
      <vt:lpstr>Data Access Data Link Addresses (Cont.)</vt:lpstr>
      <vt:lpstr>Data Access Data Link Addresses (Cont.)</vt:lpstr>
      <vt:lpstr>Check your understanding – 3.7 Data Access</vt:lpstr>
      <vt:lpstr>Protocols and Models Overview</vt:lpstr>
      <vt:lpstr>Quick Review Question</vt:lpstr>
      <vt:lpstr>PowerPoint Presentation</vt:lpstr>
      <vt:lpstr>Question and Answer Session</vt:lpstr>
      <vt:lpstr>What we will cover next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Salmiah Amin</cp:lastModifiedBy>
  <cp:revision>948</cp:revision>
  <cp:lastPrinted>1999-01-27T00:54:54Z</cp:lastPrinted>
  <dcterms:created xsi:type="dcterms:W3CDTF">2006-10-23T15:07:30Z</dcterms:created>
  <dcterms:modified xsi:type="dcterms:W3CDTF">2024-12-08T14:13:57Z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0x01010016D819517321244184198FCFAB842BC7</vt:lpwstr>
  </property>
</Properties>
</file>